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9" Type="http://schemas.openxmlformats.org/officeDocument/2006/relationships/slideLayout" Target="../slideLayouts/slideLayout1.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1951553"/>
            <a:ext cx="7477601" cy="1666399"/>
          </a:xfrm>
          <a:prstGeom prst="rect">
            <a:avLst/>
          </a:prstGeom>
          <a:noFill/>
          <a:ln/>
        </p:spPr>
        <p:txBody>
          <a:bodyPr wrap="square" rtlCol="0" anchor="t"/>
          <a:lstStyle/>
          <a:p>
            <a:pPr indent="0" marL="0">
              <a:lnSpc>
                <a:spcPts val="6561"/>
              </a:lnSpc>
              <a:buNone/>
            </a:pPr>
            <a:r>
              <a:rPr lang="en-US" sz="5249" b="1" spc="-105" kern="0" dirty="0">
                <a:solidFill>
                  <a:srgbClr val="000000"/>
                </a:solidFill>
                <a:latin typeface="adonis-web" pitchFamily="34" charset="0"/>
                <a:ea typeface="adonis-web" pitchFamily="34" charset="-122"/>
                <a:cs typeface="adonis-web" pitchFamily="34" charset="-120"/>
              </a:rPr>
              <a:t>Building the Ultimate T20 Cricket Dream Team</a:t>
            </a:r>
            <a:endParaRPr lang="en-US" sz="5249" dirty="0"/>
          </a:p>
        </p:txBody>
      </p:sp>
      <p:sp>
        <p:nvSpPr>
          <p:cNvPr id="5" name="Shape 2"/>
          <p:cNvSpPr/>
          <p:nvPr/>
        </p:nvSpPr>
        <p:spPr>
          <a:xfrm>
            <a:off x="6319599" y="3951208"/>
            <a:ext cx="7477601" cy="1632585"/>
          </a:xfrm>
          <a:prstGeom prst="roundRect">
            <a:avLst>
              <a:gd name="adj" fmla="val 6125"/>
            </a:avLst>
          </a:prstGeom>
          <a:solidFill>
            <a:srgbClr val="E8BEF4"/>
          </a:solidFill>
          <a:ln/>
        </p:spPr>
      </p:sp>
      <p:pic>
        <p:nvPicPr>
          <p:cNvPr id="6" name="Image 1" descr="preencoded.png">    </p:cNvPr>
          <p:cNvPicPr>
            <a:picLocks noChangeAspect="1"/>
          </p:cNvPicPr>
          <p:nvPr/>
        </p:nvPicPr>
        <p:blipFill>
          <a:blip r:embed="rId2"/>
          <a:stretch>
            <a:fillRect/>
          </a:stretch>
        </p:blipFill>
        <p:spPr>
          <a:xfrm>
            <a:off x="6541770" y="4285893"/>
            <a:ext cx="277654" cy="222171"/>
          </a:xfrm>
          <a:prstGeom prst="rect">
            <a:avLst/>
          </a:prstGeom>
        </p:spPr>
      </p:pic>
      <p:sp>
        <p:nvSpPr>
          <p:cNvPr id="7" name="Text 3"/>
          <p:cNvSpPr/>
          <p:nvPr/>
        </p:nvSpPr>
        <p:spPr>
          <a:xfrm>
            <a:off x="7041594" y="4206597"/>
            <a:ext cx="6533436" cy="1066205"/>
          </a:xfrm>
          <a:prstGeom prst="rect">
            <a:avLst/>
          </a:prstGeom>
          <a:noFill/>
          <a:ln/>
        </p:spPr>
        <p:txBody>
          <a:bodyPr wrap="square" rtlCol="0" anchor="t"/>
          <a:lstStyle/>
          <a:p>
            <a:pPr indent="0" marL="0">
              <a:lnSpc>
                <a:spcPts val="2799"/>
              </a:lnSpc>
              <a:buNone/>
            </a:pPr>
            <a:r>
              <a:rPr lang="en-US" sz="1750" spc="-35" kern="0" dirty="0">
                <a:solidFill>
                  <a:srgbClr val="000000"/>
                </a:solidFill>
                <a:latin typeface="Source Sans Pro" pitchFamily="34" charset="0"/>
                <a:ea typeface="Source Sans Pro" pitchFamily="34" charset="-122"/>
                <a:cs typeface="Source Sans Pro" pitchFamily="34" charset="-120"/>
              </a:rPr>
              <a:t>Welcome to the world of T20 cricket! Join us as we delve into the process of building the ultimate dream team based on key performance metrics and data analysis using Power BI.</a:t>
            </a:r>
            <a:endParaRPr lang="en-US" sz="1750" dirty="0"/>
          </a:p>
        </p:txBody>
      </p:sp>
      <p:sp>
        <p:nvSpPr>
          <p:cNvPr id="8" name="Text 4"/>
          <p:cNvSpPr/>
          <p:nvPr/>
        </p:nvSpPr>
        <p:spPr>
          <a:xfrm>
            <a:off x="6319599" y="5833705"/>
            <a:ext cx="7477601" cy="444341"/>
          </a:xfrm>
          <a:prstGeom prst="rect">
            <a:avLst/>
          </a:prstGeom>
          <a:noFill/>
          <a:ln/>
        </p:spPr>
        <p:txBody>
          <a:bodyPr wrap="none" rtlCol="0" anchor="t"/>
          <a:lstStyle/>
          <a:p>
            <a:pPr indent="0" marL="0">
              <a:lnSpc>
                <a:spcPts val="3499"/>
              </a:lnSpc>
              <a:buNone/>
            </a:pPr>
            <a:r>
              <a:rPr lang="en-US" sz="2187" spc="-35" kern="0" dirty="0">
                <a:solidFill>
                  <a:srgbClr val="272525"/>
                </a:solidFill>
                <a:latin typeface="Source Sans Pro" pitchFamily="34" charset="0"/>
                <a:ea typeface="Source Sans Pro" pitchFamily="34" charset="-122"/>
                <a:cs typeface="Source Sans Pro" pitchFamily="34" charset="-120"/>
              </a:rPr>
              <a:t>by </a:t>
            </a:r>
            <a:pPr indent="0" marL="0">
              <a:lnSpc>
                <a:spcPts val="3499"/>
              </a:lnSpc>
              <a:buNone/>
            </a:pPr>
            <a:r>
              <a:rPr lang="en-US" sz="2187" b="1" spc="-35" kern="0" dirty="0">
                <a:solidFill>
                  <a:srgbClr val="272525"/>
                </a:solidFill>
                <a:latin typeface="Source Sans Pro" pitchFamily="34" charset="0"/>
                <a:ea typeface="Source Sans Pro" pitchFamily="34" charset="-122"/>
                <a:cs typeface="Source Sans Pro" pitchFamily="34" charset="-120"/>
              </a:rPr>
              <a:t>Sibibalan Balasubramaniam</a:t>
            </a:r>
            <a:endParaRPr lang="en-US" sz="2187" dirty="0"/>
          </a:p>
        </p:txBody>
      </p:sp>
      <p:pic>
        <p:nvPicPr>
          <p:cNvPr id="9" name="Image 2" descr="preencoded.png">    </p:cNvPr>
          <p:cNvPicPr>
            <a:picLocks noChangeAspect="1"/>
          </p:cNvPicPr>
          <p:nvPr/>
        </p:nvPicPr>
        <p:blipFill>
          <a:blip r:embed="rId3"/>
          <a:stretch>
            <a:fillRect/>
          </a:stretch>
        </p:blipFill>
        <p:spPr>
          <a:xfrm>
            <a:off x="0" y="0"/>
            <a:ext cx="5486400" cy="8229600"/>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975717"/>
            <a:ext cx="5931932"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Key Performance Metrics</a:t>
            </a:r>
            <a:endParaRPr lang="en-US" sz="4374" dirty="0"/>
          </a:p>
        </p:txBody>
      </p:sp>
      <p:sp>
        <p:nvSpPr>
          <p:cNvPr id="5" name="Shape 2"/>
          <p:cNvSpPr/>
          <p:nvPr/>
        </p:nvSpPr>
        <p:spPr>
          <a:xfrm>
            <a:off x="2348389" y="2114431"/>
            <a:ext cx="4855726" cy="4534138"/>
          </a:xfrm>
          <a:prstGeom prst="roundRect">
            <a:avLst>
              <a:gd name="adj" fmla="val 2205"/>
            </a:avLst>
          </a:prstGeom>
          <a:solidFill>
            <a:srgbClr val="F0D4F7"/>
          </a:solidFill>
          <a:ln w="13811">
            <a:solidFill>
              <a:srgbClr val="E1A9EF"/>
            </a:solidFill>
            <a:prstDash val="solid"/>
          </a:ln>
        </p:spPr>
      </p:sp>
      <p:sp>
        <p:nvSpPr>
          <p:cNvPr id="6" name="Text 3"/>
          <p:cNvSpPr/>
          <p:nvPr/>
        </p:nvSpPr>
        <p:spPr>
          <a:xfrm>
            <a:off x="2584371" y="2350413"/>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Batting Metrics</a:t>
            </a:r>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a:t>
            </a:r>
            <a:endParaRPr lang="en-US" sz="2187" dirty="0"/>
          </a:p>
        </p:txBody>
      </p:sp>
      <p:sp>
        <p:nvSpPr>
          <p:cNvPr id="7" name="Text 4"/>
          <p:cNvSpPr/>
          <p:nvPr/>
        </p:nvSpPr>
        <p:spPr>
          <a:xfrm>
            <a:off x="2939772" y="2947511"/>
            <a:ext cx="4028361" cy="710803"/>
          </a:xfrm>
          <a:prstGeom prst="rect">
            <a:avLst/>
          </a:prstGeom>
          <a:noFill/>
          <a:ln/>
        </p:spPr>
        <p:txBody>
          <a:bodyPr wrap="square" rtlCol="0" anchor="t"/>
          <a:lstStyle/>
          <a:p>
            <a:pPr algn="l" marL="342900" indent="-342900">
              <a:lnSpc>
                <a:spcPts val="2799"/>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Batting Average:</a:t>
            </a:r>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algn="l" indent="0" marL="0">
              <a:lnSpc>
                <a:spcPts val="2799"/>
              </a:lnSpc>
              <a:buNone/>
            </a:pPr>
            <a:r>
              <a:rPr lang="en-US" sz="1750" i="1" spc="-35" kern="0" dirty="0">
                <a:solidFill>
                  <a:srgbClr val="272525"/>
                </a:solidFill>
                <a:latin typeface="Source Sans Pro" pitchFamily="34" charset="0"/>
                <a:ea typeface="Source Sans Pro" pitchFamily="34" charset="-122"/>
                <a:cs typeface="Source Sans Pro" pitchFamily="34" charset="-120"/>
              </a:rPr>
              <a:t>The average number of runs a batsman scores per dismissal.</a:t>
            </a:r>
            <a:endParaRPr lang="en-US" sz="1750" dirty="0"/>
          </a:p>
        </p:txBody>
      </p:sp>
      <p:sp>
        <p:nvSpPr>
          <p:cNvPr id="8" name="Text 5"/>
          <p:cNvSpPr/>
          <p:nvPr/>
        </p:nvSpPr>
        <p:spPr>
          <a:xfrm>
            <a:off x="2939772" y="3747135"/>
            <a:ext cx="4028361" cy="710803"/>
          </a:xfrm>
          <a:prstGeom prst="rect">
            <a:avLst/>
          </a:prstGeom>
          <a:noFill/>
          <a:ln/>
        </p:spPr>
        <p:txBody>
          <a:bodyPr wrap="square" rtlCol="0" anchor="t"/>
          <a:lstStyle/>
          <a:p>
            <a:pPr algn="l" marL="342900" indent="-342900">
              <a:lnSpc>
                <a:spcPts val="2799"/>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Strike Rate:</a:t>
            </a:r>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algn="l" indent="0" marL="0">
              <a:lnSpc>
                <a:spcPts val="2799"/>
              </a:lnSpc>
              <a:buNone/>
            </a:pPr>
            <a:r>
              <a:rPr lang="en-US" sz="1750" i="1" spc="-35" kern="0" dirty="0">
                <a:solidFill>
                  <a:srgbClr val="272525"/>
                </a:solidFill>
                <a:latin typeface="Source Sans Pro" pitchFamily="34" charset="0"/>
                <a:ea typeface="Source Sans Pro" pitchFamily="34" charset="-122"/>
                <a:cs typeface="Source Sans Pro" pitchFamily="34" charset="-120"/>
              </a:rPr>
              <a:t>The number of runs scored per 100 balls faced.</a:t>
            </a:r>
            <a:endParaRPr lang="en-US" sz="1750" dirty="0"/>
          </a:p>
        </p:txBody>
      </p:sp>
      <p:sp>
        <p:nvSpPr>
          <p:cNvPr id="9" name="Text 6"/>
          <p:cNvSpPr/>
          <p:nvPr/>
        </p:nvSpPr>
        <p:spPr>
          <a:xfrm>
            <a:off x="2939772" y="4546759"/>
            <a:ext cx="4028361" cy="710803"/>
          </a:xfrm>
          <a:prstGeom prst="rect">
            <a:avLst/>
          </a:prstGeom>
          <a:noFill/>
          <a:ln/>
        </p:spPr>
        <p:txBody>
          <a:bodyPr wrap="square" rtlCol="0" anchor="t"/>
          <a:lstStyle/>
          <a:p>
            <a:pPr algn="l" marL="342900" indent="-342900">
              <a:lnSpc>
                <a:spcPts val="2799"/>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Total Runs Scored:</a:t>
            </a:r>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algn="l" indent="0" marL="0">
              <a:lnSpc>
                <a:spcPts val="2799"/>
              </a:lnSpc>
              <a:buNone/>
            </a:pPr>
            <a:r>
              <a:rPr lang="en-US" sz="1750" i="1" spc="-35" kern="0" dirty="0">
                <a:solidFill>
                  <a:srgbClr val="272525"/>
                </a:solidFill>
                <a:latin typeface="Source Sans Pro" pitchFamily="34" charset="0"/>
                <a:ea typeface="Source Sans Pro" pitchFamily="34" charset="-122"/>
                <a:cs typeface="Source Sans Pro" pitchFamily="34" charset="-120"/>
              </a:rPr>
              <a:t>The overall runs scored by the player in a specific period.</a:t>
            </a:r>
            <a:endParaRPr lang="en-US" sz="1750" dirty="0"/>
          </a:p>
        </p:txBody>
      </p:sp>
      <p:sp>
        <p:nvSpPr>
          <p:cNvPr id="10" name="Text 7"/>
          <p:cNvSpPr/>
          <p:nvPr/>
        </p:nvSpPr>
        <p:spPr>
          <a:xfrm>
            <a:off x="2584371" y="5457468"/>
            <a:ext cx="4383762" cy="355402"/>
          </a:xfrm>
          <a:prstGeom prst="rect">
            <a:avLst/>
          </a:prstGeom>
          <a:noFill/>
          <a:ln/>
        </p:spPr>
        <p:txBody>
          <a:bodyPr wrap="none" rtlCol="0" anchor="t"/>
          <a:lstStyle/>
          <a:p>
            <a:pPr indent="0" marL="0">
              <a:lnSpc>
                <a:spcPts val="2799"/>
              </a:lnSpc>
              <a:buNone/>
            </a:pPr>
            <a:endParaRPr lang="en-US" sz="1750" dirty="0"/>
          </a:p>
        </p:txBody>
      </p:sp>
      <p:sp>
        <p:nvSpPr>
          <p:cNvPr id="11" name="Shape 8"/>
          <p:cNvSpPr/>
          <p:nvPr/>
        </p:nvSpPr>
        <p:spPr>
          <a:xfrm>
            <a:off x="7426285" y="2114431"/>
            <a:ext cx="4855726" cy="4534138"/>
          </a:xfrm>
          <a:prstGeom prst="roundRect">
            <a:avLst>
              <a:gd name="adj" fmla="val 2205"/>
            </a:avLst>
          </a:prstGeom>
          <a:solidFill>
            <a:srgbClr val="F0D4F7"/>
          </a:solidFill>
          <a:ln w="13811">
            <a:solidFill>
              <a:srgbClr val="E1A9EF"/>
            </a:solidFill>
            <a:prstDash val="solid"/>
          </a:ln>
        </p:spPr>
      </p:sp>
      <p:sp>
        <p:nvSpPr>
          <p:cNvPr id="12" name="Text 9"/>
          <p:cNvSpPr/>
          <p:nvPr/>
        </p:nvSpPr>
        <p:spPr>
          <a:xfrm>
            <a:off x="7662267" y="2350413"/>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Bowling </a:t>
            </a:r>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Metrics:</a:t>
            </a:r>
            <a:endParaRPr lang="en-US" sz="2187" dirty="0"/>
          </a:p>
        </p:txBody>
      </p:sp>
      <p:sp>
        <p:nvSpPr>
          <p:cNvPr id="13" name="Text 10"/>
          <p:cNvSpPr/>
          <p:nvPr/>
        </p:nvSpPr>
        <p:spPr>
          <a:xfrm>
            <a:off x="8017669" y="2947511"/>
            <a:ext cx="4028361" cy="710803"/>
          </a:xfrm>
          <a:prstGeom prst="rect">
            <a:avLst/>
          </a:prstGeom>
          <a:noFill/>
          <a:ln/>
        </p:spPr>
        <p:txBody>
          <a:bodyPr wrap="square" rtlCol="0" anchor="t"/>
          <a:lstStyle/>
          <a:p>
            <a:pPr algn="l" marL="342900" indent="-342900">
              <a:lnSpc>
                <a:spcPts val="2799"/>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Bowling Average:</a:t>
            </a:r>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algn="l" indent="0" marL="0">
              <a:lnSpc>
                <a:spcPts val="2799"/>
              </a:lnSpc>
              <a:buNone/>
            </a:pPr>
            <a:r>
              <a:rPr lang="en-US" sz="1750" i="1" spc="-35" kern="0" dirty="0">
                <a:solidFill>
                  <a:srgbClr val="272525"/>
                </a:solidFill>
                <a:latin typeface="Source Sans Pro" pitchFamily="34" charset="0"/>
                <a:ea typeface="Source Sans Pro" pitchFamily="34" charset="-122"/>
                <a:cs typeface="Source Sans Pro" pitchFamily="34" charset="-120"/>
              </a:rPr>
              <a:t>The average number of runs conceded per wicket taken.</a:t>
            </a:r>
            <a:endParaRPr lang="en-US" sz="1750" dirty="0"/>
          </a:p>
        </p:txBody>
      </p:sp>
      <p:sp>
        <p:nvSpPr>
          <p:cNvPr id="14" name="Text 11"/>
          <p:cNvSpPr/>
          <p:nvPr/>
        </p:nvSpPr>
        <p:spPr>
          <a:xfrm>
            <a:off x="8017669" y="3747135"/>
            <a:ext cx="4028361" cy="710803"/>
          </a:xfrm>
          <a:prstGeom prst="rect">
            <a:avLst/>
          </a:prstGeom>
          <a:noFill/>
          <a:ln/>
        </p:spPr>
        <p:txBody>
          <a:bodyPr wrap="square" rtlCol="0" anchor="t"/>
          <a:lstStyle/>
          <a:p>
            <a:pPr algn="l" marL="342900" indent="-342900">
              <a:lnSpc>
                <a:spcPts val="2799"/>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Economy Rate:</a:t>
            </a:r>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algn="l" indent="0" marL="0">
              <a:lnSpc>
                <a:spcPts val="2799"/>
              </a:lnSpc>
              <a:buNone/>
            </a:pPr>
            <a:r>
              <a:rPr lang="en-US" sz="1750" i="1" spc="-35" kern="0" dirty="0">
                <a:solidFill>
                  <a:srgbClr val="272525"/>
                </a:solidFill>
                <a:latin typeface="Source Sans Pro" pitchFamily="34" charset="0"/>
                <a:ea typeface="Source Sans Pro" pitchFamily="34" charset="-122"/>
                <a:cs typeface="Source Sans Pro" pitchFamily="34" charset="-120"/>
              </a:rPr>
              <a:t>The average number of runs conceded per over bowled.</a:t>
            </a:r>
            <a:endParaRPr lang="en-US" sz="1750" dirty="0"/>
          </a:p>
        </p:txBody>
      </p:sp>
      <p:sp>
        <p:nvSpPr>
          <p:cNvPr id="15" name="Text 12"/>
          <p:cNvSpPr/>
          <p:nvPr/>
        </p:nvSpPr>
        <p:spPr>
          <a:xfrm>
            <a:off x="8017669" y="4546759"/>
            <a:ext cx="4028361" cy="710803"/>
          </a:xfrm>
          <a:prstGeom prst="rect">
            <a:avLst/>
          </a:prstGeom>
          <a:noFill/>
          <a:ln/>
        </p:spPr>
        <p:txBody>
          <a:bodyPr wrap="square" rtlCol="0" anchor="t"/>
          <a:lstStyle/>
          <a:p>
            <a:pPr algn="l" marL="342900" indent="-342900">
              <a:lnSpc>
                <a:spcPts val="2799"/>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Bowling Strike Rate:</a:t>
            </a:r>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algn="l" indent="0" marL="0">
              <a:lnSpc>
                <a:spcPts val="2799"/>
              </a:lnSpc>
              <a:buNone/>
            </a:pPr>
            <a:r>
              <a:rPr lang="en-US" sz="1750" i="1" spc="-35" kern="0" dirty="0">
                <a:solidFill>
                  <a:srgbClr val="272525"/>
                </a:solidFill>
                <a:latin typeface="Source Sans Pro" pitchFamily="34" charset="0"/>
                <a:ea typeface="Source Sans Pro" pitchFamily="34" charset="-122"/>
                <a:cs typeface="Source Sans Pro" pitchFamily="34" charset="-120"/>
              </a:rPr>
              <a:t>The average number of balls bowled per wicket taken.</a:t>
            </a:r>
            <a:endParaRPr lang="en-US" sz="1750" dirty="0"/>
          </a:p>
        </p:txBody>
      </p:sp>
      <p:sp>
        <p:nvSpPr>
          <p:cNvPr id="16" name="Text 13"/>
          <p:cNvSpPr/>
          <p:nvPr/>
        </p:nvSpPr>
        <p:spPr>
          <a:xfrm>
            <a:off x="8017669" y="5346383"/>
            <a:ext cx="4028361" cy="1066205"/>
          </a:xfrm>
          <a:prstGeom prst="rect">
            <a:avLst/>
          </a:prstGeom>
          <a:noFill/>
          <a:ln/>
        </p:spPr>
        <p:txBody>
          <a:bodyPr wrap="square" rtlCol="0" anchor="t"/>
          <a:lstStyle/>
          <a:p>
            <a:pPr algn="l" marL="342900" indent="-342900">
              <a:lnSpc>
                <a:spcPts val="2799"/>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Total Wickets Taken:</a:t>
            </a:r>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algn="l" indent="0" marL="0">
              <a:lnSpc>
                <a:spcPts val="2799"/>
              </a:lnSpc>
              <a:buNone/>
            </a:pPr>
            <a:r>
              <a:rPr lang="en-US" sz="1750" i="1" spc="-35" kern="0" dirty="0">
                <a:solidFill>
                  <a:srgbClr val="272525"/>
                </a:solidFill>
                <a:latin typeface="Source Sans Pro" pitchFamily="34" charset="0"/>
                <a:ea typeface="Source Sans Pro" pitchFamily="34" charset="-122"/>
                <a:cs typeface="Source Sans Pro" pitchFamily="34" charset="-120"/>
              </a:rPr>
              <a:t>The overall number of wickets taken by the player in a specific period.</a:t>
            </a:r>
            <a:endParaRPr lang="en-US" sz="1750" dirty="0"/>
          </a:p>
        </p:txBody>
      </p:sp>
      <p:sp>
        <p:nvSpPr>
          <p:cNvPr id="17" name="Text 14"/>
          <p:cNvSpPr/>
          <p:nvPr/>
        </p:nvSpPr>
        <p:spPr>
          <a:xfrm>
            <a:off x="2348389" y="6898481"/>
            <a:ext cx="9933503" cy="355402"/>
          </a:xfrm>
          <a:prstGeom prst="rect">
            <a:avLst/>
          </a:prstGeom>
          <a:noFill/>
          <a:ln/>
        </p:spPr>
        <p:txBody>
          <a:bodyPr wrap="none" rtlCol="0" anchor="t"/>
          <a:lstStyle/>
          <a:p>
            <a:pPr indent="0" marL="0">
              <a:lnSpc>
                <a:spcPts val="2799"/>
              </a:lnSpc>
              <a:buNone/>
            </a:pP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354336"/>
            <a:ext cx="5715119"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Player Selection Process</a:t>
            </a:r>
            <a:endParaRPr lang="en-US" sz="4374" dirty="0"/>
          </a:p>
        </p:txBody>
      </p:sp>
      <p:sp>
        <p:nvSpPr>
          <p:cNvPr id="5" name="Shape 2"/>
          <p:cNvSpPr/>
          <p:nvPr/>
        </p:nvSpPr>
        <p:spPr>
          <a:xfrm>
            <a:off x="7292935" y="2493050"/>
            <a:ext cx="44410" cy="4382095"/>
          </a:xfrm>
          <a:prstGeom prst="rect">
            <a:avLst/>
          </a:prstGeom>
          <a:solidFill>
            <a:srgbClr val="E1A9EF"/>
          </a:solidFill>
          <a:ln/>
        </p:spPr>
      </p:sp>
      <p:sp>
        <p:nvSpPr>
          <p:cNvPr id="6" name="Shape 3"/>
          <p:cNvSpPr/>
          <p:nvPr/>
        </p:nvSpPr>
        <p:spPr>
          <a:xfrm>
            <a:off x="7565053" y="2894350"/>
            <a:ext cx="777597" cy="44410"/>
          </a:xfrm>
          <a:prstGeom prst="rect">
            <a:avLst/>
          </a:prstGeom>
          <a:solidFill>
            <a:srgbClr val="E1A9EF"/>
          </a:solidFill>
          <a:ln/>
        </p:spPr>
      </p:sp>
      <p:sp>
        <p:nvSpPr>
          <p:cNvPr id="7" name="Shape 4"/>
          <p:cNvSpPr/>
          <p:nvPr/>
        </p:nvSpPr>
        <p:spPr>
          <a:xfrm>
            <a:off x="7065109" y="2666643"/>
            <a:ext cx="499943" cy="499943"/>
          </a:xfrm>
          <a:prstGeom prst="roundRect">
            <a:avLst>
              <a:gd name="adj" fmla="val 20000"/>
            </a:avLst>
          </a:prstGeom>
          <a:solidFill>
            <a:srgbClr val="F0D4F7"/>
          </a:solidFill>
          <a:ln w="13811">
            <a:solidFill>
              <a:srgbClr val="E1A9EF"/>
            </a:solidFill>
            <a:prstDash val="solid"/>
          </a:ln>
        </p:spPr>
      </p:sp>
      <p:sp>
        <p:nvSpPr>
          <p:cNvPr id="8" name="Text 5"/>
          <p:cNvSpPr/>
          <p:nvPr/>
        </p:nvSpPr>
        <p:spPr>
          <a:xfrm>
            <a:off x="7223105" y="2708315"/>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8537138" y="2715220"/>
            <a:ext cx="2380655"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Key Metrics Analysis</a:t>
            </a:r>
            <a:endParaRPr lang="en-US" sz="2187" dirty="0"/>
          </a:p>
        </p:txBody>
      </p:sp>
      <p:sp>
        <p:nvSpPr>
          <p:cNvPr id="10" name="Text 7"/>
          <p:cNvSpPr/>
          <p:nvPr/>
        </p:nvSpPr>
        <p:spPr>
          <a:xfrm>
            <a:off x="8537138" y="3284577"/>
            <a:ext cx="3744754" cy="1066205"/>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Analyze player statistics based on key performance metrics to identify top performers.</a:t>
            </a:r>
            <a:endParaRPr lang="en-US" sz="1750" dirty="0"/>
          </a:p>
        </p:txBody>
      </p:sp>
      <p:sp>
        <p:nvSpPr>
          <p:cNvPr id="11" name="Shape 8"/>
          <p:cNvSpPr/>
          <p:nvPr/>
        </p:nvSpPr>
        <p:spPr>
          <a:xfrm>
            <a:off x="6287512" y="4005203"/>
            <a:ext cx="777597" cy="44410"/>
          </a:xfrm>
          <a:prstGeom prst="rect">
            <a:avLst/>
          </a:prstGeom>
          <a:solidFill>
            <a:srgbClr val="E1A9EF"/>
          </a:solidFill>
          <a:ln/>
        </p:spPr>
      </p:sp>
      <p:sp>
        <p:nvSpPr>
          <p:cNvPr id="12" name="Shape 9"/>
          <p:cNvSpPr/>
          <p:nvPr/>
        </p:nvSpPr>
        <p:spPr>
          <a:xfrm>
            <a:off x="7065109" y="3777496"/>
            <a:ext cx="499943" cy="499943"/>
          </a:xfrm>
          <a:prstGeom prst="roundRect">
            <a:avLst>
              <a:gd name="adj" fmla="val 20000"/>
            </a:avLst>
          </a:prstGeom>
          <a:solidFill>
            <a:srgbClr val="F0D4F7"/>
          </a:solidFill>
          <a:ln w="13811">
            <a:solidFill>
              <a:srgbClr val="E1A9EF"/>
            </a:solidFill>
            <a:prstDash val="solid"/>
          </a:ln>
        </p:spPr>
      </p:sp>
      <p:sp>
        <p:nvSpPr>
          <p:cNvPr id="13" name="Text 10"/>
          <p:cNvSpPr/>
          <p:nvPr/>
        </p:nvSpPr>
        <p:spPr>
          <a:xfrm>
            <a:off x="7223105" y="3819168"/>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3871079" y="3826073"/>
            <a:ext cx="2221944" cy="347186"/>
          </a:xfrm>
          <a:prstGeom prst="rect">
            <a:avLst/>
          </a:prstGeom>
          <a:noFill/>
          <a:ln/>
        </p:spPr>
        <p:txBody>
          <a:bodyPr wrap="none" rtlCol="0" anchor="t"/>
          <a:lstStyle/>
          <a:p>
            <a:pPr algn="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Team Synergy</a:t>
            </a:r>
            <a:endParaRPr lang="en-US" sz="2187" dirty="0"/>
          </a:p>
        </p:txBody>
      </p:sp>
      <p:sp>
        <p:nvSpPr>
          <p:cNvPr id="15" name="Text 12"/>
          <p:cNvSpPr/>
          <p:nvPr/>
        </p:nvSpPr>
        <p:spPr>
          <a:xfrm>
            <a:off x="2348389" y="4395430"/>
            <a:ext cx="3744635" cy="1066205"/>
          </a:xfrm>
          <a:prstGeom prst="rect">
            <a:avLst/>
          </a:prstGeom>
          <a:noFill/>
          <a:ln/>
        </p:spPr>
        <p:txBody>
          <a:bodyPr wrap="square" rtlCol="0" anchor="t"/>
          <a:lstStyle/>
          <a:p>
            <a:pPr algn="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Formulate a team strategy considering each player's strengths and role requirements.</a:t>
            </a:r>
            <a:endParaRPr lang="en-US" sz="1750" dirty="0"/>
          </a:p>
        </p:txBody>
      </p:sp>
      <p:sp>
        <p:nvSpPr>
          <p:cNvPr id="16" name="Shape 13"/>
          <p:cNvSpPr/>
          <p:nvPr/>
        </p:nvSpPr>
        <p:spPr>
          <a:xfrm>
            <a:off x="7565053" y="5196423"/>
            <a:ext cx="777597" cy="44410"/>
          </a:xfrm>
          <a:prstGeom prst="rect">
            <a:avLst/>
          </a:prstGeom>
          <a:solidFill>
            <a:srgbClr val="E1A9EF"/>
          </a:solidFill>
          <a:ln/>
        </p:spPr>
      </p:sp>
      <p:sp>
        <p:nvSpPr>
          <p:cNvPr id="17" name="Shape 14"/>
          <p:cNvSpPr/>
          <p:nvPr/>
        </p:nvSpPr>
        <p:spPr>
          <a:xfrm>
            <a:off x="7065109" y="4968716"/>
            <a:ext cx="499943" cy="499943"/>
          </a:xfrm>
          <a:prstGeom prst="roundRect">
            <a:avLst>
              <a:gd name="adj" fmla="val 20000"/>
            </a:avLst>
          </a:prstGeom>
          <a:solidFill>
            <a:srgbClr val="F0D4F7"/>
          </a:solidFill>
          <a:ln w="13811">
            <a:solidFill>
              <a:srgbClr val="E1A9EF"/>
            </a:solidFill>
            <a:prstDash val="solid"/>
          </a:ln>
        </p:spPr>
      </p:sp>
      <p:sp>
        <p:nvSpPr>
          <p:cNvPr id="18" name="Text 15"/>
          <p:cNvSpPr/>
          <p:nvPr/>
        </p:nvSpPr>
        <p:spPr>
          <a:xfrm>
            <a:off x="7223105" y="5010388"/>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8537138" y="5017294"/>
            <a:ext cx="3542228"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Collaborative Decision-Making</a:t>
            </a:r>
            <a:endParaRPr lang="en-US" sz="2187" dirty="0"/>
          </a:p>
        </p:txBody>
      </p:sp>
      <p:sp>
        <p:nvSpPr>
          <p:cNvPr id="20" name="Text 17"/>
          <p:cNvSpPr/>
          <p:nvPr/>
        </p:nvSpPr>
        <p:spPr>
          <a:xfrm>
            <a:off x="8537138" y="5586651"/>
            <a:ext cx="3744754" cy="1066205"/>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Involve the team management, coaches, and selectors in the final decision-making process.</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3257252"/>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838456" y="427673"/>
            <a:ext cx="6395085" cy="486013"/>
          </a:xfrm>
          <a:prstGeom prst="rect">
            <a:avLst/>
          </a:prstGeom>
          <a:noFill/>
          <a:ln/>
        </p:spPr>
        <p:txBody>
          <a:bodyPr wrap="none" rtlCol="0" anchor="t"/>
          <a:lstStyle/>
          <a:p>
            <a:pPr indent="0" marL="0">
              <a:lnSpc>
                <a:spcPts val="3827"/>
              </a:lnSpc>
              <a:buNone/>
            </a:pPr>
            <a:r>
              <a:rPr lang="en-US" sz="3062" b="1" spc="-61" kern="0" dirty="0">
                <a:solidFill>
                  <a:srgbClr val="000000"/>
                </a:solidFill>
                <a:latin typeface="adonis-web" pitchFamily="34" charset="0"/>
                <a:ea typeface="adonis-web" pitchFamily="34" charset="-122"/>
                <a:cs typeface="adonis-web" pitchFamily="34" charset="-120"/>
              </a:rPr>
              <a:t>Team Composition: The Perfect Balance</a:t>
            </a:r>
            <a:endParaRPr lang="en-US" sz="3062" dirty="0"/>
          </a:p>
        </p:txBody>
      </p:sp>
      <p:sp>
        <p:nvSpPr>
          <p:cNvPr id="5" name="Shape 2"/>
          <p:cNvSpPr/>
          <p:nvPr/>
        </p:nvSpPr>
        <p:spPr>
          <a:xfrm>
            <a:off x="3838456" y="1224677"/>
            <a:ext cx="6953488" cy="1142524"/>
          </a:xfrm>
          <a:prstGeom prst="roundRect">
            <a:avLst>
              <a:gd name="adj" fmla="val 6126"/>
            </a:avLst>
          </a:prstGeom>
          <a:solidFill>
            <a:srgbClr val="B6D6FC"/>
          </a:solidFill>
          <a:ln/>
        </p:spPr>
      </p:sp>
      <p:pic>
        <p:nvPicPr>
          <p:cNvPr id="6" name="Image 1" descr="preencoded.png">    </p:cNvPr>
          <p:cNvPicPr>
            <a:picLocks noChangeAspect="1"/>
          </p:cNvPicPr>
          <p:nvPr/>
        </p:nvPicPr>
        <p:blipFill>
          <a:blip r:embed="rId2"/>
          <a:stretch>
            <a:fillRect/>
          </a:stretch>
        </p:blipFill>
        <p:spPr>
          <a:xfrm>
            <a:off x="3993952" y="1458158"/>
            <a:ext cx="194310" cy="155496"/>
          </a:xfrm>
          <a:prstGeom prst="rect">
            <a:avLst/>
          </a:prstGeom>
        </p:spPr>
      </p:pic>
      <p:sp>
        <p:nvSpPr>
          <p:cNvPr id="7" name="Text 3"/>
          <p:cNvSpPr/>
          <p:nvPr/>
        </p:nvSpPr>
        <p:spPr>
          <a:xfrm>
            <a:off x="4343757" y="1403390"/>
            <a:ext cx="6292691" cy="746165"/>
          </a:xfrm>
          <a:prstGeom prst="rect">
            <a:avLst/>
          </a:prstGeom>
          <a:noFill/>
          <a:ln/>
        </p:spPr>
        <p:txBody>
          <a:bodyPr wrap="square" rtlCol="0" anchor="t"/>
          <a:lstStyle/>
          <a:p>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Our dream team is meticulously composed of openers, anchors, finishers, all rounders and specialist fast </a:t>
            </a:r>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bowlers</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This strategic combination ensures a well-rounded squad capable of dominating opponents in all aspects of the game.</a:t>
            </a:r>
            <a:endParaRPr lang="en-US" sz="1225" dirty="0"/>
          </a:p>
        </p:txBody>
      </p:sp>
      <p:sp>
        <p:nvSpPr>
          <p:cNvPr id="8" name="Text 4"/>
          <p:cNvSpPr/>
          <p:nvPr/>
        </p:nvSpPr>
        <p:spPr>
          <a:xfrm>
            <a:off x="3838456" y="2600444"/>
            <a:ext cx="4308872" cy="486013"/>
          </a:xfrm>
          <a:prstGeom prst="rect">
            <a:avLst/>
          </a:prstGeom>
          <a:noFill/>
          <a:ln/>
        </p:spPr>
        <p:txBody>
          <a:bodyPr wrap="none" rtlCol="0" anchor="t"/>
          <a:lstStyle/>
          <a:p>
            <a:pPr indent="0" marL="0">
              <a:lnSpc>
                <a:spcPts val="3827"/>
              </a:lnSpc>
              <a:buNone/>
            </a:pPr>
            <a:r>
              <a:rPr lang="en-US" sz="3062" b="1" spc="-61" kern="0" dirty="0">
                <a:solidFill>
                  <a:srgbClr val="000000"/>
                </a:solidFill>
                <a:latin typeface="adonis-web" pitchFamily="34" charset="0"/>
                <a:ea typeface="adonis-web" pitchFamily="34" charset="-122"/>
                <a:cs typeface="adonis-web" pitchFamily="34" charset="-120"/>
              </a:rPr>
              <a:t>Openers: Setting the Stage</a:t>
            </a:r>
            <a:endParaRPr lang="en-US" sz="3062" dirty="0"/>
          </a:p>
        </p:txBody>
      </p:sp>
      <p:pic>
        <p:nvPicPr>
          <p:cNvPr id="9" name="Image 2" descr="preencoded.png">    </p:cNvPr>
          <p:cNvPicPr>
            <a:picLocks noChangeAspect="1"/>
          </p:cNvPicPr>
          <p:nvPr/>
        </p:nvPicPr>
        <p:blipFill>
          <a:blip r:embed="rId3"/>
          <a:stretch>
            <a:fillRect/>
          </a:stretch>
        </p:blipFill>
        <p:spPr>
          <a:xfrm>
            <a:off x="4145756" y="3319701"/>
            <a:ext cx="6338887" cy="3587115"/>
          </a:xfrm>
          <a:prstGeom prst="rect">
            <a:avLst/>
          </a:prstGeom>
        </p:spPr>
      </p:pic>
      <p:sp>
        <p:nvSpPr>
          <p:cNvPr id="10" name="Shape 5"/>
          <p:cNvSpPr/>
          <p:nvPr/>
        </p:nvSpPr>
        <p:spPr>
          <a:xfrm>
            <a:off x="3838456" y="7081718"/>
            <a:ext cx="6953488" cy="1142524"/>
          </a:xfrm>
          <a:prstGeom prst="roundRect">
            <a:avLst>
              <a:gd name="adj" fmla="val 6126"/>
            </a:avLst>
          </a:prstGeom>
          <a:solidFill>
            <a:srgbClr val="E8BEF4"/>
          </a:solidFill>
          <a:ln/>
        </p:spPr>
      </p:sp>
      <p:pic>
        <p:nvPicPr>
          <p:cNvPr id="11" name="Image 3" descr="preencoded.png">    </p:cNvPr>
          <p:cNvPicPr>
            <a:picLocks noChangeAspect="1"/>
          </p:cNvPicPr>
          <p:nvPr/>
        </p:nvPicPr>
        <p:blipFill>
          <a:blip r:embed="rId4"/>
          <a:stretch>
            <a:fillRect/>
          </a:stretch>
        </p:blipFill>
        <p:spPr>
          <a:xfrm>
            <a:off x="3993952" y="7315200"/>
            <a:ext cx="194310" cy="155496"/>
          </a:xfrm>
          <a:prstGeom prst="rect">
            <a:avLst/>
          </a:prstGeom>
        </p:spPr>
      </p:pic>
      <p:sp>
        <p:nvSpPr>
          <p:cNvPr id="12" name="Text 6"/>
          <p:cNvSpPr/>
          <p:nvPr/>
        </p:nvSpPr>
        <p:spPr>
          <a:xfrm>
            <a:off x="4343757" y="7260431"/>
            <a:ext cx="6292691" cy="746165"/>
          </a:xfrm>
          <a:prstGeom prst="rect">
            <a:avLst/>
          </a:prstGeom>
          <a:noFill/>
          <a:ln/>
        </p:spPr>
        <p:txBody>
          <a:bodyPr wrap="square" rtlCol="0" anchor="t"/>
          <a:lstStyle/>
          <a:p>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Player 1 - Jos Butler </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stands out as a dynamic opener, known for his striking ability and an impressive batting average of 45 runs. His reliability across all matches is commendable, and his proficiency as a wicket-keeper adds a multifaceted dimension to the team.</a:t>
            </a:r>
            <a:endParaRPr lang="en-US" sz="1225" dirty="0"/>
          </a:p>
        </p:txBody>
      </p:sp>
      <p:sp>
        <p:nvSpPr>
          <p:cNvPr id="13" name="Text 7"/>
          <p:cNvSpPr/>
          <p:nvPr/>
        </p:nvSpPr>
        <p:spPr>
          <a:xfrm>
            <a:off x="3838456" y="8399145"/>
            <a:ext cx="6953488" cy="497443"/>
          </a:xfrm>
          <a:prstGeom prst="rect">
            <a:avLst/>
          </a:prstGeom>
          <a:noFill/>
          <a:ln/>
        </p:spPr>
        <p:txBody>
          <a:bodyPr wrap="square" rtlCol="0" anchor="t"/>
          <a:lstStyle/>
          <a:p>
            <a:pPr indent="0" marL="0">
              <a:lnSpc>
                <a:spcPts val="1960"/>
              </a:lnSpc>
              <a:buNone/>
            </a:pPr>
            <a:r>
              <a:rPr lang="en-US" sz="1225" b="1" spc="-24" kern="0" dirty="0">
                <a:solidFill>
                  <a:srgbClr val="272525"/>
                </a:solidFill>
                <a:latin typeface="Source Sans Pro" pitchFamily="34" charset="0"/>
                <a:ea typeface="Source Sans Pro" pitchFamily="34" charset="-122"/>
                <a:cs typeface="Source Sans Pro" pitchFamily="34" charset="-120"/>
              </a:rPr>
              <a:t>Alex Hales:</a:t>
            </a:r>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 While Alex Hales may not be as consistent in all matches, his potential as a second opener cannot be ignored. His ability to launch fierce attacks on the opposition makes him a valuable asset.</a:t>
            </a:r>
            <a:endParaRPr lang="en-US" sz="1225" dirty="0"/>
          </a:p>
        </p:txBody>
      </p:sp>
      <p:sp>
        <p:nvSpPr>
          <p:cNvPr id="14" name="Shape 8"/>
          <p:cNvSpPr/>
          <p:nvPr/>
        </p:nvSpPr>
        <p:spPr>
          <a:xfrm>
            <a:off x="3838456" y="9071491"/>
            <a:ext cx="6953488" cy="893802"/>
          </a:xfrm>
          <a:prstGeom prst="roundRect">
            <a:avLst>
              <a:gd name="adj" fmla="val 7831"/>
            </a:avLst>
          </a:prstGeom>
          <a:solidFill>
            <a:srgbClr val="E8BEF4"/>
          </a:solidFill>
          <a:ln/>
        </p:spPr>
      </p:sp>
      <p:pic>
        <p:nvPicPr>
          <p:cNvPr id="15" name="Image 4" descr="preencoded.png">    </p:cNvPr>
          <p:cNvPicPr>
            <a:picLocks noChangeAspect="1"/>
          </p:cNvPicPr>
          <p:nvPr/>
        </p:nvPicPr>
        <p:blipFill>
          <a:blip r:embed="rId5"/>
          <a:stretch>
            <a:fillRect/>
          </a:stretch>
        </p:blipFill>
        <p:spPr>
          <a:xfrm>
            <a:off x="3993952" y="9304973"/>
            <a:ext cx="194310" cy="155496"/>
          </a:xfrm>
          <a:prstGeom prst="rect">
            <a:avLst/>
          </a:prstGeom>
        </p:spPr>
      </p:pic>
      <p:sp>
        <p:nvSpPr>
          <p:cNvPr id="16" name="Text 9"/>
          <p:cNvSpPr/>
          <p:nvPr/>
        </p:nvSpPr>
        <p:spPr>
          <a:xfrm>
            <a:off x="4343757" y="9250204"/>
            <a:ext cx="6292691" cy="497443"/>
          </a:xfrm>
          <a:prstGeom prst="rect">
            <a:avLst/>
          </a:prstGeom>
          <a:noFill/>
          <a:ln/>
        </p:spPr>
        <p:txBody>
          <a:bodyPr wrap="square" rtlCol="0" anchor="t"/>
          <a:lstStyle/>
          <a:p>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Player 2 - Rilee Rossouw:</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In pursuit of a left-handed combination and a higher strike rate, Rilee Rossouw emerges as the ideal choice. His striking abilities are truly impressive.</a:t>
            </a:r>
            <a:endParaRPr lang="en-US" sz="1225" dirty="0"/>
          </a:p>
        </p:txBody>
      </p:sp>
      <p:sp>
        <p:nvSpPr>
          <p:cNvPr id="17" name="Text 10"/>
          <p:cNvSpPr/>
          <p:nvPr/>
        </p:nvSpPr>
        <p:spPr>
          <a:xfrm>
            <a:off x="4071699" y="10315099"/>
            <a:ext cx="6720245" cy="1492329"/>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When we combine the performance of these openers, the result is a potent pairing that delivers an average of 40 runs at a remarkable strike rate exceeding 150. This translates to a minimum total of 180 runs if they complete the full 20 overs, with over 60% of these runs stemming from boundaries. Moreover, they are expected to anchor the innings for at least 4 overs, given their ability to consistently face deliveries throughout the innings. This combination promises an electrifying start to our Dream Team's batting lineup.</a:t>
            </a:r>
            <a:endParaRPr lang="en-US" sz="1225" dirty="0"/>
          </a:p>
        </p:txBody>
      </p:sp>
      <p:sp>
        <p:nvSpPr>
          <p:cNvPr id="18" name="Shape 11"/>
          <p:cNvSpPr/>
          <p:nvPr/>
        </p:nvSpPr>
        <p:spPr>
          <a:xfrm>
            <a:off x="3838456" y="10140196"/>
            <a:ext cx="31075" cy="1842135"/>
          </a:xfrm>
          <a:prstGeom prst="rect">
            <a:avLst/>
          </a:prstGeom>
          <a:solidFill>
            <a:srgbClr val="BE49DF"/>
          </a:solidFill>
          <a:ln/>
        </p:spPr>
      </p:sp>
      <p:sp>
        <p:nvSpPr>
          <p:cNvPr id="19" name="Text 12"/>
          <p:cNvSpPr/>
          <p:nvPr/>
        </p:nvSpPr>
        <p:spPr>
          <a:xfrm>
            <a:off x="3838456" y="12157234"/>
            <a:ext cx="6953488" cy="248722"/>
          </a:xfrm>
          <a:prstGeom prst="rect">
            <a:avLst/>
          </a:prstGeom>
          <a:noFill/>
          <a:ln/>
        </p:spPr>
        <p:txBody>
          <a:bodyPr wrap="none" rtlCol="0" anchor="t"/>
          <a:lstStyle/>
          <a:p>
            <a:pPr indent="0" marL="0">
              <a:lnSpc>
                <a:spcPts val="1960"/>
              </a:lnSpc>
              <a:buNone/>
            </a:pPr>
            <a:endParaRPr lang="en-US" sz="1225" dirty="0"/>
          </a:p>
        </p:txBody>
      </p:sp>
      <p:sp>
        <p:nvSpPr>
          <p:cNvPr id="20" name="Text 13"/>
          <p:cNvSpPr/>
          <p:nvPr/>
        </p:nvSpPr>
        <p:spPr>
          <a:xfrm>
            <a:off x="3838456" y="12580858"/>
            <a:ext cx="6953488" cy="248722"/>
          </a:xfrm>
          <a:prstGeom prst="rect">
            <a:avLst/>
          </a:prstGeom>
          <a:noFill/>
          <a:ln/>
        </p:spPr>
        <p:txBody>
          <a:bodyPr wrap="none" rtlCol="0" anchor="t"/>
          <a:lstStyle/>
          <a:p>
            <a:pPr indent="0" marL="0">
              <a:lnSpc>
                <a:spcPts val="1960"/>
              </a:lnSpc>
              <a:buNone/>
            </a:pPr>
            <a:endParaRPr lang="en-US" sz="1225" dirty="0"/>
          </a:p>
        </p:txBody>
      </p:sp>
      <p:pic>
        <p:nvPicPr>
          <p:cNvPr id="21"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2172117"/>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838456" y="427673"/>
            <a:ext cx="5313759" cy="486013"/>
          </a:xfrm>
          <a:prstGeom prst="rect">
            <a:avLst/>
          </a:prstGeom>
          <a:noFill/>
          <a:ln/>
        </p:spPr>
        <p:txBody>
          <a:bodyPr wrap="none" rtlCol="0" anchor="t"/>
          <a:lstStyle/>
          <a:p>
            <a:pPr indent="0" marL="0">
              <a:lnSpc>
                <a:spcPts val="3827"/>
              </a:lnSpc>
              <a:buNone/>
            </a:pPr>
            <a:r>
              <a:rPr lang="en-US" sz="3062" b="1" spc="-61" kern="0" dirty="0">
                <a:solidFill>
                  <a:srgbClr val="000000"/>
                </a:solidFill>
                <a:latin typeface="adonis-web" pitchFamily="34" charset="0"/>
                <a:ea typeface="adonis-web" pitchFamily="34" charset="-122"/>
                <a:cs typeface="adonis-web" pitchFamily="34" charset="-120"/>
              </a:rPr>
              <a:t>Anchors: Keeping the Ship Afloat</a:t>
            </a:r>
            <a:endParaRPr lang="en-US" sz="3062" dirty="0"/>
          </a:p>
        </p:txBody>
      </p:sp>
      <p:sp>
        <p:nvSpPr>
          <p:cNvPr id="5" name="Shape 2"/>
          <p:cNvSpPr/>
          <p:nvPr/>
        </p:nvSpPr>
        <p:spPr>
          <a:xfrm>
            <a:off x="3838456" y="1224677"/>
            <a:ext cx="6953488" cy="893802"/>
          </a:xfrm>
          <a:prstGeom prst="roundRect">
            <a:avLst>
              <a:gd name="adj" fmla="val 7831"/>
            </a:avLst>
          </a:prstGeom>
          <a:solidFill>
            <a:srgbClr val="B6D6FC"/>
          </a:solidFill>
          <a:ln/>
        </p:spPr>
      </p:sp>
      <p:pic>
        <p:nvPicPr>
          <p:cNvPr id="6" name="Image 1" descr="preencoded.png">    </p:cNvPr>
          <p:cNvPicPr>
            <a:picLocks noChangeAspect="1"/>
          </p:cNvPicPr>
          <p:nvPr/>
        </p:nvPicPr>
        <p:blipFill>
          <a:blip r:embed="rId2"/>
          <a:stretch>
            <a:fillRect/>
          </a:stretch>
        </p:blipFill>
        <p:spPr>
          <a:xfrm>
            <a:off x="3993952" y="1458158"/>
            <a:ext cx="194310" cy="155496"/>
          </a:xfrm>
          <a:prstGeom prst="rect">
            <a:avLst/>
          </a:prstGeom>
        </p:spPr>
      </p:pic>
      <p:sp>
        <p:nvSpPr>
          <p:cNvPr id="7" name="Text 3"/>
          <p:cNvSpPr/>
          <p:nvPr/>
        </p:nvSpPr>
        <p:spPr>
          <a:xfrm>
            <a:off x="4343757" y="1403390"/>
            <a:ext cx="6292691" cy="497443"/>
          </a:xfrm>
          <a:prstGeom prst="rect">
            <a:avLst/>
          </a:prstGeom>
          <a:noFill/>
          <a:ln/>
        </p:spPr>
        <p:txBody>
          <a:bodyPr wrap="square" rtlCol="0" anchor="t"/>
          <a:lstStyle/>
          <a:p>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Our anchors bring stability and composure to the team, playing crucial roles in building partnerships and consolidating the innings even under challenging circumstances.</a:t>
            </a:r>
            <a:endParaRPr lang="en-US" sz="1225" dirty="0"/>
          </a:p>
        </p:txBody>
      </p:sp>
      <p:pic>
        <p:nvPicPr>
          <p:cNvPr id="8" name="Image 2" descr="preencoded.png">    </p:cNvPr>
          <p:cNvPicPr>
            <a:picLocks noChangeAspect="1"/>
          </p:cNvPicPr>
          <p:nvPr/>
        </p:nvPicPr>
        <p:blipFill>
          <a:blip r:embed="rId3"/>
          <a:stretch>
            <a:fillRect/>
          </a:stretch>
        </p:blipFill>
        <p:spPr>
          <a:xfrm>
            <a:off x="4159687" y="2293382"/>
            <a:ext cx="6311027" cy="3555563"/>
          </a:xfrm>
          <a:prstGeom prst="rect">
            <a:avLst/>
          </a:prstGeom>
        </p:spPr>
      </p:pic>
      <p:sp>
        <p:nvSpPr>
          <p:cNvPr id="9" name="Shape 4"/>
          <p:cNvSpPr/>
          <p:nvPr/>
        </p:nvSpPr>
        <p:spPr>
          <a:xfrm>
            <a:off x="3838456" y="6023848"/>
            <a:ext cx="6953488" cy="1142524"/>
          </a:xfrm>
          <a:prstGeom prst="roundRect">
            <a:avLst>
              <a:gd name="adj" fmla="val 6126"/>
            </a:avLst>
          </a:prstGeom>
          <a:solidFill>
            <a:srgbClr val="E8BEF4"/>
          </a:solidFill>
          <a:ln/>
        </p:spPr>
      </p:sp>
      <p:pic>
        <p:nvPicPr>
          <p:cNvPr id="10" name="Image 3" descr="preencoded.png">    </p:cNvPr>
          <p:cNvPicPr>
            <a:picLocks noChangeAspect="1"/>
          </p:cNvPicPr>
          <p:nvPr/>
        </p:nvPicPr>
        <p:blipFill>
          <a:blip r:embed="rId4"/>
          <a:stretch>
            <a:fillRect/>
          </a:stretch>
        </p:blipFill>
        <p:spPr>
          <a:xfrm>
            <a:off x="3993952" y="6257330"/>
            <a:ext cx="194310" cy="155496"/>
          </a:xfrm>
          <a:prstGeom prst="rect">
            <a:avLst/>
          </a:prstGeom>
        </p:spPr>
      </p:pic>
      <p:sp>
        <p:nvSpPr>
          <p:cNvPr id="11" name="Text 5"/>
          <p:cNvSpPr/>
          <p:nvPr/>
        </p:nvSpPr>
        <p:spPr>
          <a:xfrm>
            <a:off x="4343757" y="6202561"/>
            <a:ext cx="6292691" cy="746165"/>
          </a:xfrm>
          <a:prstGeom prst="rect">
            <a:avLst/>
          </a:prstGeom>
          <a:noFill/>
          <a:ln/>
        </p:spPr>
        <p:txBody>
          <a:bodyPr wrap="square" rtlCol="0" anchor="t"/>
          <a:lstStyle/>
          <a:p>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Player 3 - Virat Kohli </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emerged as the standout performer in our analysis, amassing the highest number of runs in the T20 World Cup. His remarkable batting average of nearly 99 runs is a testament to his consistency and class.</a:t>
            </a:r>
            <a:endParaRPr lang="en-US" sz="1225" dirty="0"/>
          </a:p>
        </p:txBody>
      </p:sp>
      <p:sp>
        <p:nvSpPr>
          <p:cNvPr id="12" name="Shape 6"/>
          <p:cNvSpPr/>
          <p:nvPr/>
        </p:nvSpPr>
        <p:spPr>
          <a:xfrm>
            <a:off x="3838456" y="7341275"/>
            <a:ext cx="6953488" cy="1142524"/>
          </a:xfrm>
          <a:prstGeom prst="roundRect">
            <a:avLst>
              <a:gd name="adj" fmla="val 6126"/>
            </a:avLst>
          </a:prstGeom>
          <a:solidFill>
            <a:srgbClr val="E8BEF4"/>
          </a:solidFill>
          <a:ln/>
        </p:spPr>
      </p:sp>
      <p:pic>
        <p:nvPicPr>
          <p:cNvPr id="13" name="Image 4" descr="preencoded.png">    </p:cNvPr>
          <p:cNvPicPr>
            <a:picLocks noChangeAspect="1"/>
          </p:cNvPicPr>
          <p:nvPr/>
        </p:nvPicPr>
        <p:blipFill>
          <a:blip r:embed="rId5"/>
          <a:stretch>
            <a:fillRect/>
          </a:stretch>
        </p:blipFill>
        <p:spPr>
          <a:xfrm>
            <a:off x="3993952" y="7574756"/>
            <a:ext cx="194310" cy="155496"/>
          </a:xfrm>
          <a:prstGeom prst="rect">
            <a:avLst/>
          </a:prstGeom>
        </p:spPr>
      </p:pic>
      <p:sp>
        <p:nvSpPr>
          <p:cNvPr id="14" name="Text 7"/>
          <p:cNvSpPr/>
          <p:nvPr/>
        </p:nvSpPr>
        <p:spPr>
          <a:xfrm>
            <a:off x="4343757" y="7519988"/>
            <a:ext cx="6292691" cy="746165"/>
          </a:xfrm>
          <a:prstGeom prst="rect">
            <a:avLst/>
          </a:prstGeom>
          <a:noFill/>
          <a:ln/>
        </p:spPr>
        <p:txBody>
          <a:bodyPr wrap="square" rtlCol="0" anchor="t"/>
          <a:lstStyle/>
          <a:p>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Player 4 - Surya Kumar Yadav  </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stands out for his incredible strike rate and penchant for finding the fence. An impressive 66% of his runs are derived from boundaries, showcasing his aggressive approach and ability to keep the scoreboard ticking.</a:t>
            </a:r>
            <a:endParaRPr lang="en-US" sz="1225" dirty="0"/>
          </a:p>
        </p:txBody>
      </p:sp>
      <p:sp>
        <p:nvSpPr>
          <p:cNvPr id="15" name="Text 8"/>
          <p:cNvSpPr/>
          <p:nvPr/>
        </p:nvSpPr>
        <p:spPr>
          <a:xfrm>
            <a:off x="4071699" y="8833604"/>
            <a:ext cx="6720245" cy="746165"/>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Even in situations where the openers falter, Virat Kohli, Surya Kumar Yadav remains a beacon of hope, with an expected average score of at least 76 runs, and a substantial 57% of those runs coming from boundaries.</a:t>
            </a:r>
            <a:endParaRPr lang="en-US" sz="1225" dirty="0"/>
          </a:p>
        </p:txBody>
      </p:sp>
      <p:sp>
        <p:nvSpPr>
          <p:cNvPr id="16" name="Shape 9"/>
          <p:cNvSpPr/>
          <p:nvPr/>
        </p:nvSpPr>
        <p:spPr>
          <a:xfrm>
            <a:off x="3838456" y="8658701"/>
            <a:ext cx="31075" cy="1095970"/>
          </a:xfrm>
          <a:prstGeom prst="rect">
            <a:avLst/>
          </a:prstGeom>
          <a:solidFill>
            <a:srgbClr val="BE49DF"/>
          </a:solidFill>
          <a:ln/>
        </p:spPr>
      </p:sp>
      <p:sp>
        <p:nvSpPr>
          <p:cNvPr id="17" name="Shape 10"/>
          <p:cNvSpPr/>
          <p:nvPr/>
        </p:nvSpPr>
        <p:spPr>
          <a:xfrm>
            <a:off x="3838456" y="9929574"/>
            <a:ext cx="6953488" cy="1391245"/>
          </a:xfrm>
          <a:prstGeom prst="roundRect">
            <a:avLst>
              <a:gd name="adj" fmla="val 5031"/>
            </a:avLst>
          </a:prstGeom>
          <a:solidFill>
            <a:srgbClr val="E8BEF4"/>
          </a:solidFill>
          <a:ln/>
        </p:spPr>
      </p:sp>
      <p:pic>
        <p:nvPicPr>
          <p:cNvPr id="18" name="Image 5" descr="preencoded.png">    </p:cNvPr>
          <p:cNvPicPr>
            <a:picLocks noChangeAspect="1"/>
          </p:cNvPicPr>
          <p:nvPr/>
        </p:nvPicPr>
        <p:blipFill>
          <a:blip r:embed="rId6"/>
          <a:stretch>
            <a:fillRect/>
          </a:stretch>
        </p:blipFill>
        <p:spPr>
          <a:xfrm>
            <a:off x="3993952" y="10163056"/>
            <a:ext cx="194310" cy="155496"/>
          </a:xfrm>
          <a:prstGeom prst="rect">
            <a:avLst/>
          </a:prstGeom>
        </p:spPr>
      </p:pic>
      <p:sp>
        <p:nvSpPr>
          <p:cNvPr id="19" name="Text 11"/>
          <p:cNvSpPr/>
          <p:nvPr/>
        </p:nvSpPr>
        <p:spPr>
          <a:xfrm>
            <a:off x="4343757" y="10108287"/>
            <a:ext cx="6292691" cy="994886"/>
          </a:xfrm>
          <a:prstGeom prst="rect">
            <a:avLst/>
          </a:prstGeom>
          <a:noFill/>
          <a:ln/>
        </p:spPr>
        <p:txBody>
          <a:bodyPr wrap="square" rtlCol="0" anchor="t"/>
          <a:lstStyle/>
          <a:p>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Player 5 - </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a:t>
            </a:r>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Glenn Phillips :</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Selected for their dynamic and aggressive batting style, especially in the latter stages of an inning. Their impressive strike rate, coupled with the ability to thrive in high-pressure situations, distinguishes them. Considering the batting average and strike rate </a:t>
            </a:r>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Glenn Phillips</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emerges as a fitting choice for this role.</a:t>
            </a:r>
            <a:endParaRPr lang="en-US" sz="1225" dirty="0"/>
          </a:p>
        </p:txBody>
      </p:sp>
      <p:sp>
        <p:nvSpPr>
          <p:cNvPr id="20" name="Text 12"/>
          <p:cNvSpPr/>
          <p:nvPr/>
        </p:nvSpPr>
        <p:spPr>
          <a:xfrm>
            <a:off x="3838456" y="11495723"/>
            <a:ext cx="6953488" cy="248722"/>
          </a:xfrm>
          <a:prstGeom prst="rect">
            <a:avLst/>
          </a:prstGeom>
          <a:noFill/>
          <a:ln/>
        </p:spPr>
        <p:txBody>
          <a:bodyPr wrap="none" rtlCol="0" anchor="t"/>
          <a:lstStyle/>
          <a:p>
            <a:pPr indent="0" marL="0">
              <a:lnSpc>
                <a:spcPts val="1960"/>
              </a:lnSpc>
              <a:buNone/>
            </a:pPr>
            <a:endParaRPr lang="en-US" sz="1225" dirty="0"/>
          </a:p>
        </p:txBody>
      </p:sp>
      <p:pic>
        <p:nvPicPr>
          <p:cNvPr id="21"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4437876"/>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838456" y="427673"/>
            <a:ext cx="4712137" cy="486013"/>
          </a:xfrm>
          <a:prstGeom prst="rect">
            <a:avLst/>
          </a:prstGeom>
          <a:noFill/>
          <a:ln/>
        </p:spPr>
        <p:txBody>
          <a:bodyPr wrap="none" rtlCol="0" anchor="t"/>
          <a:lstStyle/>
          <a:p>
            <a:pPr indent="0" marL="0">
              <a:lnSpc>
                <a:spcPts val="3827"/>
              </a:lnSpc>
              <a:buNone/>
            </a:pPr>
            <a:r>
              <a:rPr lang="en-US" sz="3062" b="1" spc="-61" kern="0" dirty="0">
                <a:solidFill>
                  <a:srgbClr val="000000"/>
                </a:solidFill>
                <a:latin typeface="adonis-web" pitchFamily="34" charset="0"/>
                <a:ea typeface="adonis-web" pitchFamily="34" charset="-122"/>
                <a:cs typeface="adonis-web" pitchFamily="34" charset="-120"/>
              </a:rPr>
              <a:t>Finishers: Sealing the Victory</a:t>
            </a:r>
            <a:endParaRPr lang="en-US" sz="3062" dirty="0"/>
          </a:p>
        </p:txBody>
      </p:sp>
      <p:sp>
        <p:nvSpPr>
          <p:cNvPr id="5" name="Text 2"/>
          <p:cNvSpPr/>
          <p:nvPr/>
        </p:nvSpPr>
        <p:spPr>
          <a:xfrm>
            <a:off x="3838456" y="1224677"/>
            <a:ext cx="6953488"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Our finishers possess the ability to turn matches on their heads, executing calculated shots with precision in the high-pressure closing stages of the game.</a:t>
            </a:r>
            <a:endParaRPr lang="en-US" sz="1225" dirty="0"/>
          </a:p>
        </p:txBody>
      </p:sp>
      <p:pic>
        <p:nvPicPr>
          <p:cNvPr id="6" name="Image 1" descr="preencoded.png">    </p:cNvPr>
          <p:cNvPicPr>
            <a:picLocks noChangeAspect="1"/>
          </p:cNvPicPr>
          <p:nvPr/>
        </p:nvPicPr>
        <p:blipFill>
          <a:blip r:embed="rId2"/>
          <a:stretch>
            <a:fillRect/>
          </a:stretch>
        </p:blipFill>
        <p:spPr>
          <a:xfrm>
            <a:off x="4033599" y="1897023"/>
            <a:ext cx="6563082" cy="3701653"/>
          </a:xfrm>
          <a:prstGeom prst="rect">
            <a:avLst/>
          </a:prstGeom>
        </p:spPr>
      </p:pic>
      <p:sp>
        <p:nvSpPr>
          <p:cNvPr id="7" name="Shape 3"/>
          <p:cNvSpPr/>
          <p:nvPr/>
        </p:nvSpPr>
        <p:spPr>
          <a:xfrm>
            <a:off x="3838456" y="5773579"/>
            <a:ext cx="6953488" cy="893802"/>
          </a:xfrm>
          <a:prstGeom prst="roundRect">
            <a:avLst>
              <a:gd name="adj" fmla="val 7831"/>
            </a:avLst>
          </a:prstGeom>
          <a:solidFill>
            <a:srgbClr val="B6D6FC"/>
          </a:solidFill>
          <a:ln/>
        </p:spPr>
      </p:sp>
      <p:pic>
        <p:nvPicPr>
          <p:cNvPr id="8" name="Image 2" descr="preencoded.png">    </p:cNvPr>
          <p:cNvPicPr>
            <a:picLocks noChangeAspect="1"/>
          </p:cNvPicPr>
          <p:nvPr/>
        </p:nvPicPr>
        <p:blipFill>
          <a:blip r:embed="rId3"/>
          <a:stretch>
            <a:fillRect/>
          </a:stretch>
        </p:blipFill>
        <p:spPr>
          <a:xfrm>
            <a:off x="3993952" y="6007060"/>
            <a:ext cx="194310" cy="155496"/>
          </a:xfrm>
          <a:prstGeom prst="rect">
            <a:avLst/>
          </a:prstGeom>
        </p:spPr>
      </p:pic>
      <p:sp>
        <p:nvSpPr>
          <p:cNvPr id="9" name="Text 4"/>
          <p:cNvSpPr/>
          <p:nvPr/>
        </p:nvSpPr>
        <p:spPr>
          <a:xfrm>
            <a:off x="4343757" y="5952292"/>
            <a:ext cx="6292691" cy="497443"/>
          </a:xfrm>
          <a:prstGeom prst="rect">
            <a:avLst/>
          </a:prstGeom>
          <a:noFill/>
          <a:ln/>
        </p:spPr>
        <p:txBody>
          <a:bodyPr wrap="square" rtlCol="0" anchor="t"/>
          <a:lstStyle/>
          <a:p>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In our quest for a finisher, we prioritize a batting all-rounder, someone who can score runs at a high strike rate to anchor the innings or even contribute with their skills as a fast or spin bowler.</a:t>
            </a:r>
            <a:endParaRPr lang="en-US" sz="1225" dirty="0"/>
          </a:p>
        </p:txBody>
      </p:sp>
      <p:sp>
        <p:nvSpPr>
          <p:cNvPr id="10" name="Shape 5"/>
          <p:cNvSpPr/>
          <p:nvPr/>
        </p:nvSpPr>
        <p:spPr>
          <a:xfrm>
            <a:off x="7299722" y="6842284"/>
            <a:ext cx="31075" cy="5426869"/>
          </a:xfrm>
          <a:prstGeom prst="rect">
            <a:avLst/>
          </a:prstGeom>
          <a:solidFill>
            <a:srgbClr val="E1A9EF"/>
          </a:solidFill>
          <a:ln/>
        </p:spPr>
      </p:sp>
      <p:sp>
        <p:nvSpPr>
          <p:cNvPr id="11" name="Shape 6"/>
          <p:cNvSpPr/>
          <p:nvPr/>
        </p:nvSpPr>
        <p:spPr>
          <a:xfrm>
            <a:off x="7490162" y="7123093"/>
            <a:ext cx="0" cy="31075"/>
          </a:xfrm>
          <a:prstGeom prst="rect">
            <a:avLst/>
          </a:prstGeom>
          <a:solidFill>
            <a:srgbClr val="E1A9EF"/>
          </a:solidFill>
          <a:ln/>
        </p:spPr>
      </p:sp>
      <p:sp>
        <p:nvSpPr>
          <p:cNvPr id="12" name="Shape 7"/>
          <p:cNvSpPr/>
          <p:nvPr/>
        </p:nvSpPr>
        <p:spPr>
          <a:xfrm>
            <a:off x="7140238" y="6963728"/>
            <a:ext cx="349925" cy="349925"/>
          </a:xfrm>
          <a:prstGeom prst="roundRect">
            <a:avLst>
              <a:gd name="adj" fmla="val 20002"/>
            </a:avLst>
          </a:prstGeom>
          <a:solidFill>
            <a:srgbClr val="F0D4F7"/>
          </a:solidFill>
          <a:ln w="9644">
            <a:solidFill>
              <a:srgbClr val="E1A9EF"/>
            </a:solidFill>
            <a:prstDash val="solid"/>
          </a:ln>
        </p:spPr>
      </p:sp>
      <p:sp>
        <p:nvSpPr>
          <p:cNvPr id="13" name="Text 8"/>
          <p:cNvSpPr/>
          <p:nvPr/>
        </p:nvSpPr>
        <p:spPr>
          <a:xfrm>
            <a:off x="7248942" y="6992779"/>
            <a:ext cx="132517" cy="291703"/>
          </a:xfrm>
          <a:prstGeom prst="rect">
            <a:avLst/>
          </a:prstGeom>
          <a:noFill/>
          <a:ln/>
        </p:spPr>
        <p:txBody>
          <a:bodyPr wrap="none" rtlCol="0" anchor="t"/>
          <a:lstStyle/>
          <a:p>
            <a:pPr algn="ctr" indent="0" marL="0">
              <a:lnSpc>
                <a:spcPts val="2296"/>
              </a:lnSpc>
              <a:buNone/>
            </a:pPr>
            <a:r>
              <a:rPr lang="en-US" sz="1837" b="1" spc="-37" kern="0" dirty="0">
                <a:solidFill>
                  <a:srgbClr val="272525"/>
                </a:solidFill>
                <a:latin typeface="adonis-web" pitchFamily="34" charset="0"/>
                <a:ea typeface="adonis-web" pitchFamily="34" charset="-122"/>
                <a:cs typeface="adonis-web" pitchFamily="34" charset="-120"/>
              </a:rPr>
              <a:t>1</a:t>
            </a:r>
            <a:endParaRPr lang="en-US" sz="1837" dirty="0"/>
          </a:p>
        </p:txBody>
      </p:sp>
      <p:sp>
        <p:nvSpPr>
          <p:cNvPr id="14" name="Text 9"/>
          <p:cNvSpPr/>
          <p:nvPr/>
        </p:nvSpPr>
        <p:spPr>
          <a:xfrm>
            <a:off x="7626191" y="6997779"/>
            <a:ext cx="3079671" cy="243007"/>
          </a:xfrm>
          <a:prstGeom prst="rect">
            <a:avLst/>
          </a:prstGeom>
          <a:noFill/>
          <a:ln/>
        </p:spPr>
        <p:txBody>
          <a:bodyPr wrap="none" rtlCol="0" anchor="t"/>
          <a:lstStyle/>
          <a:p>
            <a:pPr algn="l" indent="0" marL="0">
              <a:lnSpc>
                <a:spcPts val="1914"/>
              </a:lnSpc>
              <a:buNone/>
            </a:pPr>
            <a:r>
              <a:rPr lang="en-US" sz="1531" b="1" spc="-31" kern="0" dirty="0">
                <a:solidFill>
                  <a:srgbClr val="272525"/>
                </a:solidFill>
                <a:latin typeface="adonis-web" pitchFamily="34" charset="0"/>
                <a:ea typeface="adonis-web" pitchFamily="34" charset="-122"/>
                <a:cs typeface="adonis-web" pitchFamily="34" charset="-120"/>
              </a:rPr>
              <a:t>Hardik Pandya </a:t>
            </a:r>
            <a:pPr algn="l" indent="0" marL="0">
              <a:lnSpc>
                <a:spcPts val="1914"/>
              </a:lnSpc>
              <a:buNone/>
            </a:pPr>
            <a:r>
              <a:rPr lang="en-US" sz="1531" b="1" spc="-31" kern="0" dirty="0">
                <a:solidFill>
                  <a:srgbClr val="272525"/>
                </a:solidFill>
                <a:latin typeface="adonis-web" pitchFamily="34" charset="0"/>
                <a:ea typeface="adonis-web" pitchFamily="34" charset="-122"/>
                <a:cs typeface="adonis-web" pitchFamily="34" charset="-120"/>
              </a:rPr>
              <a:t>- </a:t>
            </a:r>
            <a:pPr algn="l" indent="0" marL="0">
              <a:lnSpc>
                <a:spcPts val="1914"/>
              </a:lnSpc>
              <a:buNone/>
            </a:pPr>
            <a:r>
              <a:rPr lang="en-US" sz="1531" b="1" i="1" spc="-31" kern="0" dirty="0">
                <a:solidFill>
                  <a:srgbClr val="272525"/>
                </a:solidFill>
                <a:latin typeface="adonis-web" pitchFamily="34" charset="0"/>
                <a:ea typeface="adonis-web" pitchFamily="34" charset="-122"/>
                <a:cs typeface="adonis-web" pitchFamily="34" charset="-120"/>
              </a:rPr>
              <a:t>The Balanced Option</a:t>
            </a:r>
            <a:endParaRPr lang="en-US" sz="1531" dirty="0"/>
          </a:p>
        </p:txBody>
      </p:sp>
      <p:sp>
        <p:nvSpPr>
          <p:cNvPr id="15" name="Text 10"/>
          <p:cNvSpPr/>
          <p:nvPr/>
        </p:nvSpPr>
        <p:spPr>
          <a:xfrm>
            <a:off x="7626191" y="7396282"/>
            <a:ext cx="3165753" cy="1989773"/>
          </a:xfrm>
          <a:prstGeom prst="rect">
            <a:avLst/>
          </a:prstGeom>
          <a:noFill/>
          <a:ln/>
        </p:spPr>
        <p:txBody>
          <a:bodyPr wrap="square" rtlCol="0" anchor="t"/>
          <a:lstStyle/>
          <a:p>
            <a:pPr algn="l"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 Hardik Pandya offers a balanced approach. While his batting strike rate is commendable, his batting average and consistency may not be as strong. However, his bowling skills are noteworthy. If the 6th position demands a bowler, he is a valuable contender. Yet, considering our already excellent bowling resources, we may prioritize batting in this role.</a:t>
            </a:r>
            <a:endParaRPr lang="en-US" sz="1225" dirty="0"/>
          </a:p>
        </p:txBody>
      </p:sp>
      <p:sp>
        <p:nvSpPr>
          <p:cNvPr id="16" name="Shape 11"/>
          <p:cNvSpPr/>
          <p:nvPr/>
        </p:nvSpPr>
        <p:spPr>
          <a:xfrm>
            <a:off x="7140238" y="7900690"/>
            <a:ext cx="0" cy="31075"/>
          </a:xfrm>
          <a:prstGeom prst="rect">
            <a:avLst/>
          </a:prstGeom>
          <a:solidFill>
            <a:srgbClr val="E1A9EF"/>
          </a:solidFill>
          <a:ln/>
        </p:spPr>
      </p:sp>
      <p:sp>
        <p:nvSpPr>
          <p:cNvPr id="17" name="Shape 12"/>
          <p:cNvSpPr/>
          <p:nvPr/>
        </p:nvSpPr>
        <p:spPr>
          <a:xfrm>
            <a:off x="7140238" y="7741325"/>
            <a:ext cx="349925" cy="349925"/>
          </a:xfrm>
          <a:prstGeom prst="roundRect">
            <a:avLst>
              <a:gd name="adj" fmla="val 20002"/>
            </a:avLst>
          </a:prstGeom>
          <a:solidFill>
            <a:srgbClr val="F0D4F7"/>
          </a:solidFill>
          <a:ln w="9644">
            <a:solidFill>
              <a:srgbClr val="E1A9EF"/>
            </a:solidFill>
            <a:prstDash val="solid"/>
          </a:ln>
        </p:spPr>
      </p:sp>
      <p:sp>
        <p:nvSpPr>
          <p:cNvPr id="18" name="Text 13"/>
          <p:cNvSpPr/>
          <p:nvPr/>
        </p:nvSpPr>
        <p:spPr>
          <a:xfrm>
            <a:off x="7248942" y="7770376"/>
            <a:ext cx="132517" cy="291703"/>
          </a:xfrm>
          <a:prstGeom prst="rect">
            <a:avLst/>
          </a:prstGeom>
          <a:noFill/>
          <a:ln/>
        </p:spPr>
        <p:txBody>
          <a:bodyPr wrap="none" rtlCol="0" anchor="t"/>
          <a:lstStyle/>
          <a:p>
            <a:pPr algn="ctr" indent="0" marL="0">
              <a:lnSpc>
                <a:spcPts val="2296"/>
              </a:lnSpc>
              <a:buNone/>
            </a:pPr>
            <a:r>
              <a:rPr lang="en-US" sz="1837" b="1" spc="-37" kern="0" dirty="0">
                <a:solidFill>
                  <a:srgbClr val="272525"/>
                </a:solidFill>
                <a:latin typeface="adonis-web" pitchFamily="34" charset="0"/>
                <a:ea typeface="adonis-web" pitchFamily="34" charset="-122"/>
                <a:cs typeface="adonis-web" pitchFamily="34" charset="-120"/>
              </a:rPr>
              <a:t>2</a:t>
            </a:r>
            <a:endParaRPr lang="en-US" sz="1837" dirty="0"/>
          </a:p>
        </p:txBody>
      </p:sp>
      <p:sp>
        <p:nvSpPr>
          <p:cNvPr id="19" name="Text 14"/>
          <p:cNvSpPr/>
          <p:nvPr/>
        </p:nvSpPr>
        <p:spPr>
          <a:xfrm>
            <a:off x="3838456" y="7775377"/>
            <a:ext cx="3165753" cy="486013"/>
          </a:xfrm>
          <a:prstGeom prst="rect">
            <a:avLst/>
          </a:prstGeom>
          <a:noFill/>
          <a:ln/>
        </p:spPr>
        <p:txBody>
          <a:bodyPr wrap="square" rtlCol="0" anchor="t"/>
          <a:lstStyle/>
          <a:p>
            <a:pPr algn="r" indent="0" marL="0">
              <a:lnSpc>
                <a:spcPts val="1914"/>
              </a:lnSpc>
              <a:buNone/>
            </a:pPr>
            <a:r>
              <a:rPr lang="en-US" sz="1531" b="1" spc="-31" kern="0" dirty="0">
                <a:solidFill>
                  <a:srgbClr val="272525"/>
                </a:solidFill>
                <a:latin typeface="adonis-web" pitchFamily="34" charset="0"/>
                <a:ea typeface="adonis-web" pitchFamily="34" charset="-122"/>
                <a:cs typeface="adonis-web" pitchFamily="34" charset="-120"/>
              </a:rPr>
              <a:t>Glenn Maxwell -  </a:t>
            </a:r>
            <a:pPr algn="r" indent="0" marL="0">
              <a:lnSpc>
                <a:spcPts val="1914"/>
              </a:lnSpc>
              <a:buNone/>
            </a:pPr>
            <a:r>
              <a:rPr lang="en-US" sz="1531" b="1" i="1" spc="-31" kern="0" dirty="0">
                <a:solidFill>
                  <a:srgbClr val="272525"/>
                </a:solidFill>
                <a:latin typeface="adonis-web" pitchFamily="34" charset="0"/>
                <a:ea typeface="adonis-web" pitchFamily="34" charset="-122"/>
                <a:cs typeface="adonis-web" pitchFamily="34" charset="-120"/>
              </a:rPr>
              <a:t>The All-Round Dynamo</a:t>
            </a:r>
            <a:pPr algn="r" indent="0" marL="0">
              <a:lnSpc>
                <a:spcPts val="1914"/>
              </a:lnSpc>
              <a:buNone/>
            </a:pPr>
            <a:r>
              <a:rPr lang="en-US" sz="1531" b="1" i="1" spc="-31" kern="0" dirty="0">
                <a:solidFill>
                  <a:srgbClr val="272525"/>
                </a:solidFill>
                <a:latin typeface="adonis-web" pitchFamily="34" charset="0"/>
                <a:ea typeface="adonis-web" pitchFamily="34" charset="-122"/>
                <a:cs typeface="adonis-web" pitchFamily="34" charset="-120"/>
              </a:rPr>
              <a:t> </a:t>
            </a:r>
            <a:endParaRPr lang="en-US" sz="1531" dirty="0"/>
          </a:p>
        </p:txBody>
      </p:sp>
      <p:sp>
        <p:nvSpPr>
          <p:cNvPr id="20" name="Text 15"/>
          <p:cNvSpPr/>
          <p:nvPr/>
        </p:nvSpPr>
        <p:spPr>
          <a:xfrm>
            <a:off x="3838456" y="8416885"/>
            <a:ext cx="3165753" cy="1989773"/>
          </a:xfrm>
          <a:prstGeom prst="rect">
            <a:avLst/>
          </a:prstGeom>
          <a:noFill/>
          <a:ln/>
        </p:spPr>
        <p:txBody>
          <a:bodyPr wrap="square" rtlCol="0" anchor="t"/>
          <a:lstStyle/>
          <a:p>
            <a:pPr algn="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Glenn Maxwell is an enticing option, despite his primary role as a spinner. His exceptional bowling economy of around 6 and a striking bowling strike rate of 6 demonstrate his prowess. Notably, his batting averages almost 40 runs, paired with a striking strike rate of 161, underlines his batting excellence, making him a dynamic choice for this role.</a:t>
            </a:r>
            <a:endParaRPr lang="en-US" sz="1225" dirty="0"/>
          </a:p>
        </p:txBody>
      </p:sp>
      <p:sp>
        <p:nvSpPr>
          <p:cNvPr id="21" name="Shape 16"/>
          <p:cNvSpPr/>
          <p:nvPr/>
        </p:nvSpPr>
        <p:spPr>
          <a:xfrm>
            <a:off x="7490162" y="9977854"/>
            <a:ext cx="0" cy="31075"/>
          </a:xfrm>
          <a:prstGeom prst="rect">
            <a:avLst/>
          </a:prstGeom>
          <a:solidFill>
            <a:srgbClr val="E1A9EF"/>
          </a:solidFill>
          <a:ln/>
        </p:spPr>
      </p:sp>
      <p:sp>
        <p:nvSpPr>
          <p:cNvPr id="22" name="Shape 17"/>
          <p:cNvSpPr/>
          <p:nvPr/>
        </p:nvSpPr>
        <p:spPr>
          <a:xfrm>
            <a:off x="7140238" y="9818489"/>
            <a:ext cx="349925" cy="349925"/>
          </a:xfrm>
          <a:prstGeom prst="roundRect">
            <a:avLst>
              <a:gd name="adj" fmla="val 20002"/>
            </a:avLst>
          </a:prstGeom>
          <a:solidFill>
            <a:srgbClr val="F0D4F7"/>
          </a:solidFill>
          <a:ln w="9644">
            <a:solidFill>
              <a:srgbClr val="E1A9EF"/>
            </a:solidFill>
            <a:prstDash val="solid"/>
          </a:ln>
        </p:spPr>
      </p:sp>
      <p:sp>
        <p:nvSpPr>
          <p:cNvPr id="23" name="Text 18"/>
          <p:cNvSpPr/>
          <p:nvPr/>
        </p:nvSpPr>
        <p:spPr>
          <a:xfrm>
            <a:off x="7248942" y="9847540"/>
            <a:ext cx="132517" cy="291703"/>
          </a:xfrm>
          <a:prstGeom prst="rect">
            <a:avLst/>
          </a:prstGeom>
          <a:noFill/>
          <a:ln/>
        </p:spPr>
        <p:txBody>
          <a:bodyPr wrap="none" rtlCol="0" anchor="t"/>
          <a:lstStyle/>
          <a:p>
            <a:pPr algn="ctr" indent="0" marL="0">
              <a:lnSpc>
                <a:spcPts val="2296"/>
              </a:lnSpc>
              <a:buNone/>
            </a:pPr>
            <a:r>
              <a:rPr lang="en-US" sz="1837" b="1" spc="-37" kern="0" dirty="0">
                <a:solidFill>
                  <a:srgbClr val="272525"/>
                </a:solidFill>
                <a:latin typeface="adonis-web" pitchFamily="34" charset="0"/>
                <a:ea typeface="adonis-web" pitchFamily="34" charset="-122"/>
                <a:cs typeface="adonis-web" pitchFamily="34" charset="-120"/>
              </a:rPr>
              <a:t>3</a:t>
            </a:r>
            <a:endParaRPr lang="en-US" sz="1837" dirty="0"/>
          </a:p>
        </p:txBody>
      </p:sp>
      <p:sp>
        <p:nvSpPr>
          <p:cNvPr id="24" name="Text 19"/>
          <p:cNvSpPr/>
          <p:nvPr/>
        </p:nvSpPr>
        <p:spPr>
          <a:xfrm>
            <a:off x="7626191" y="9852541"/>
            <a:ext cx="2877860" cy="243007"/>
          </a:xfrm>
          <a:prstGeom prst="rect">
            <a:avLst/>
          </a:prstGeom>
          <a:noFill/>
          <a:ln/>
        </p:spPr>
        <p:txBody>
          <a:bodyPr wrap="none" rtlCol="0" anchor="t"/>
          <a:lstStyle/>
          <a:p>
            <a:pPr algn="l" indent="0" marL="0">
              <a:lnSpc>
                <a:spcPts val="1914"/>
              </a:lnSpc>
              <a:buNone/>
            </a:pPr>
            <a:r>
              <a:rPr lang="en-US" sz="1531" b="1" spc="-31" kern="0" dirty="0">
                <a:solidFill>
                  <a:srgbClr val="272525"/>
                </a:solidFill>
                <a:latin typeface="adonis-web" pitchFamily="34" charset="0"/>
                <a:ea typeface="adonis-web" pitchFamily="34" charset="-122"/>
                <a:cs typeface="adonis-web" pitchFamily="34" charset="-120"/>
              </a:rPr>
              <a:t>Marcus Stoins </a:t>
            </a:r>
            <a:pPr algn="l" indent="0" marL="0">
              <a:lnSpc>
                <a:spcPts val="1914"/>
              </a:lnSpc>
              <a:buNone/>
            </a:pPr>
            <a:r>
              <a:rPr lang="en-US" sz="1531" b="1" spc="-31" kern="0" dirty="0">
                <a:solidFill>
                  <a:srgbClr val="272525"/>
                </a:solidFill>
                <a:latin typeface="adonis-web" pitchFamily="34" charset="0"/>
                <a:ea typeface="adonis-web" pitchFamily="34" charset="-122"/>
                <a:cs typeface="adonis-web" pitchFamily="34" charset="-120"/>
              </a:rPr>
              <a:t> - </a:t>
            </a:r>
            <a:pPr algn="l" indent="0" marL="0">
              <a:lnSpc>
                <a:spcPts val="1914"/>
              </a:lnSpc>
              <a:buNone/>
            </a:pPr>
            <a:r>
              <a:rPr lang="en-US" sz="1531" b="1" i="1" spc="-31" kern="0" dirty="0">
                <a:solidFill>
                  <a:srgbClr val="272525"/>
                </a:solidFill>
                <a:latin typeface="adonis-web" pitchFamily="34" charset="0"/>
                <a:ea typeface="adonis-web" pitchFamily="34" charset="-122"/>
                <a:cs typeface="adonis-web" pitchFamily="34" charset="-120"/>
              </a:rPr>
              <a:t>The Power Striker</a:t>
            </a:r>
            <a:endParaRPr lang="en-US" sz="1531" dirty="0"/>
          </a:p>
        </p:txBody>
      </p:sp>
      <p:sp>
        <p:nvSpPr>
          <p:cNvPr id="25" name="Text 20"/>
          <p:cNvSpPr/>
          <p:nvPr/>
        </p:nvSpPr>
        <p:spPr>
          <a:xfrm>
            <a:off x="7626191" y="10251043"/>
            <a:ext cx="3165753" cy="1492329"/>
          </a:xfrm>
          <a:prstGeom prst="rect">
            <a:avLst/>
          </a:prstGeom>
          <a:noFill/>
          <a:ln/>
        </p:spPr>
        <p:txBody>
          <a:bodyPr wrap="square" rtlCol="0" anchor="t"/>
          <a:lstStyle/>
          <a:p>
            <a:pPr algn="l"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Marcus Stoinis may not be as proficient with the ball, but his batting skills shine. With a batting average of 42 runs and a strike rate just above 161, he brings immense firepower to this position. If we're looking for a dynamic batsman with a high strike rate, Stoinis is the ideal choice.</a:t>
            </a:r>
            <a:endParaRPr lang="en-US" sz="1225" dirty="0"/>
          </a:p>
        </p:txBody>
      </p:sp>
      <p:sp>
        <p:nvSpPr>
          <p:cNvPr id="26" name="Shape 21"/>
          <p:cNvSpPr/>
          <p:nvPr/>
        </p:nvSpPr>
        <p:spPr>
          <a:xfrm>
            <a:off x="3838456" y="12444055"/>
            <a:ext cx="6953488" cy="1142524"/>
          </a:xfrm>
          <a:prstGeom prst="roundRect">
            <a:avLst>
              <a:gd name="adj" fmla="val 6126"/>
            </a:avLst>
          </a:prstGeom>
          <a:solidFill>
            <a:srgbClr val="E8BEF4"/>
          </a:solidFill>
          <a:ln/>
        </p:spPr>
      </p:sp>
      <p:pic>
        <p:nvPicPr>
          <p:cNvPr id="27" name="Image 3" descr="preencoded.png">    </p:cNvPr>
          <p:cNvPicPr>
            <a:picLocks noChangeAspect="1"/>
          </p:cNvPicPr>
          <p:nvPr/>
        </p:nvPicPr>
        <p:blipFill>
          <a:blip r:embed="rId4"/>
          <a:stretch>
            <a:fillRect/>
          </a:stretch>
        </p:blipFill>
        <p:spPr>
          <a:xfrm>
            <a:off x="3993952" y="12677537"/>
            <a:ext cx="194310" cy="155496"/>
          </a:xfrm>
          <a:prstGeom prst="rect">
            <a:avLst/>
          </a:prstGeom>
        </p:spPr>
      </p:pic>
      <p:sp>
        <p:nvSpPr>
          <p:cNvPr id="28" name="Text 22"/>
          <p:cNvSpPr/>
          <p:nvPr/>
        </p:nvSpPr>
        <p:spPr>
          <a:xfrm>
            <a:off x="4343757" y="12622768"/>
            <a:ext cx="6292691" cy="746165"/>
          </a:xfrm>
          <a:prstGeom prst="rect">
            <a:avLst/>
          </a:prstGeom>
          <a:noFill/>
          <a:ln/>
        </p:spPr>
        <p:txBody>
          <a:bodyPr wrap="square" rtlCol="0" anchor="t"/>
          <a:lstStyle/>
          <a:p>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Player 6 - Marcus Stoinis: </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With an emphasis on bolstering our batting strength, Marcus Stoinis emerges as the standout choice for Player 6, as his power-hitting and ability to anchor the innings align perfectly with our finishing needs</a:t>
            </a:r>
            <a:endParaRPr lang="en-US" sz="1225" dirty="0"/>
          </a:p>
        </p:txBody>
      </p:sp>
      <p:sp>
        <p:nvSpPr>
          <p:cNvPr id="29" name="Text 23"/>
          <p:cNvSpPr/>
          <p:nvPr/>
        </p:nvSpPr>
        <p:spPr>
          <a:xfrm>
            <a:off x="3838456" y="13761482"/>
            <a:ext cx="6953488" cy="248722"/>
          </a:xfrm>
          <a:prstGeom prst="rect">
            <a:avLst/>
          </a:prstGeom>
          <a:noFill/>
          <a:ln/>
        </p:spPr>
        <p:txBody>
          <a:bodyPr wrap="none" rtlCol="0" anchor="t"/>
          <a:lstStyle/>
          <a:p>
            <a:pPr indent="0" marL="0">
              <a:lnSpc>
                <a:spcPts val="1960"/>
              </a:lnSpc>
              <a:buNone/>
            </a:pPr>
            <a:endParaRPr lang="en-US" sz="1225" dirty="0"/>
          </a:p>
        </p:txBody>
      </p:sp>
      <p:pic>
        <p:nvPicPr>
          <p:cNvPr id="30"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108769"/>
          </a:xfrm>
          <a:prstGeom prst="rect">
            <a:avLst/>
          </a:prstGeom>
          <a:solidFill>
            <a:srgbClr val="FFFFFF">
              <a:alpha val="75000"/>
            </a:srgbClr>
          </a:solidFill>
          <a:ln w="9644">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11108769"/>
          </a:xfrm>
          <a:prstGeom prst="rect">
            <a:avLst/>
          </a:prstGeom>
        </p:spPr>
      </p:pic>
      <p:sp>
        <p:nvSpPr>
          <p:cNvPr id="5" name="Shape 1"/>
          <p:cNvSpPr/>
          <p:nvPr/>
        </p:nvSpPr>
        <p:spPr>
          <a:xfrm>
            <a:off x="0" y="0"/>
            <a:ext cx="14630400" cy="11108769"/>
          </a:xfrm>
          <a:prstGeom prst="rect">
            <a:avLst/>
          </a:prstGeom>
          <a:solidFill>
            <a:srgbClr val="FFFFFF">
              <a:alpha val="85000"/>
            </a:srgbClr>
          </a:solidFill>
          <a:ln/>
        </p:spPr>
      </p:sp>
      <p:sp>
        <p:nvSpPr>
          <p:cNvPr id="6" name="Text 2"/>
          <p:cNvSpPr/>
          <p:nvPr/>
        </p:nvSpPr>
        <p:spPr>
          <a:xfrm>
            <a:off x="3838456" y="427673"/>
            <a:ext cx="6387703" cy="486013"/>
          </a:xfrm>
          <a:prstGeom prst="rect">
            <a:avLst/>
          </a:prstGeom>
          <a:noFill/>
          <a:ln/>
        </p:spPr>
        <p:txBody>
          <a:bodyPr wrap="none" rtlCol="0" anchor="t"/>
          <a:lstStyle/>
          <a:p>
            <a:pPr indent="0" marL="0">
              <a:lnSpc>
                <a:spcPts val="3827"/>
              </a:lnSpc>
              <a:buNone/>
            </a:pPr>
            <a:r>
              <a:rPr lang="en-US" sz="3062" b="1" spc="-61" kern="0" dirty="0">
                <a:solidFill>
                  <a:srgbClr val="000000"/>
                </a:solidFill>
                <a:latin typeface="adonis-web" pitchFamily="34" charset="0"/>
                <a:ea typeface="adonis-web" pitchFamily="34" charset="-122"/>
                <a:cs typeface="adonis-web" pitchFamily="34" charset="-120"/>
              </a:rPr>
              <a:t>All-Rounders: Game-Changing Prowess</a:t>
            </a:r>
            <a:endParaRPr lang="en-US" sz="3062" dirty="0"/>
          </a:p>
        </p:txBody>
      </p:sp>
      <p:sp>
        <p:nvSpPr>
          <p:cNvPr id="7" name="Shape 3"/>
          <p:cNvSpPr/>
          <p:nvPr/>
        </p:nvSpPr>
        <p:spPr>
          <a:xfrm>
            <a:off x="3838456" y="1146929"/>
            <a:ext cx="6953488" cy="893802"/>
          </a:xfrm>
          <a:prstGeom prst="roundRect">
            <a:avLst>
              <a:gd name="adj" fmla="val 7831"/>
            </a:avLst>
          </a:prstGeom>
          <a:solidFill>
            <a:srgbClr val="B6D6FC"/>
          </a:solidFill>
          <a:ln/>
        </p:spPr>
      </p:sp>
      <p:pic>
        <p:nvPicPr>
          <p:cNvPr id="8" name="Image 2" descr="preencoded.png">    </p:cNvPr>
          <p:cNvPicPr>
            <a:picLocks noChangeAspect="1"/>
          </p:cNvPicPr>
          <p:nvPr/>
        </p:nvPicPr>
        <p:blipFill>
          <a:blip r:embed="rId3"/>
          <a:stretch>
            <a:fillRect/>
          </a:stretch>
        </p:blipFill>
        <p:spPr>
          <a:xfrm>
            <a:off x="3993952" y="1380411"/>
            <a:ext cx="194310" cy="155496"/>
          </a:xfrm>
          <a:prstGeom prst="rect">
            <a:avLst/>
          </a:prstGeom>
        </p:spPr>
      </p:pic>
      <p:sp>
        <p:nvSpPr>
          <p:cNvPr id="9" name="Text 4"/>
          <p:cNvSpPr/>
          <p:nvPr/>
        </p:nvSpPr>
        <p:spPr>
          <a:xfrm>
            <a:off x="4343757" y="1325642"/>
            <a:ext cx="6292691" cy="497443"/>
          </a:xfrm>
          <a:prstGeom prst="rect">
            <a:avLst/>
          </a:prstGeom>
          <a:noFill/>
          <a:ln/>
        </p:spPr>
        <p:txBody>
          <a:bodyPr wrap="square" rtlCol="0" anchor="t"/>
          <a:lstStyle/>
          <a:p>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All-rounders are the game-changers on the field. With their dual talents, they can tip the balance in our favor, whether through vital runs or crucial wickets.</a:t>
            </a:r>
            <a:endParaRPr lang="en-US" sz="1225" dirty="0"/>
          </a:p>
        </p:txBody>
      </p:sp>
      <p:pic>
        <p:nvPicPr>
          <p:cNvPr id="10" name="Image 3" descr="preencoded.png">    </p:cNvPr>
          <p:cNvPicPr>
            <a:picLocks noChangeAspect="1"/>
          </p:cNvPicPr>
          <p:nvPr/>
        </p:nvPicPr>
        <p:blipFill>
          <a:blip r:embed="rId4"/>
          <a:stretch>
            <a:fillRect/>
          </a:stretch>
        </p:blipFill>
        <p:spPr>
          <a:xfrm>
            <a:off x="4037648" y="2215634"/>
            <a:ext cx="6554986" cy="3712488"/>
          </a:xfrm>
          <a:prstGeom prst="rect">
            <a:avLst/>
          </a:prstGeom>
        </p:spPr>
      </p:pic>
      <p:sp>
        <p:nvSpPr>
          <p:cNvPr id="11" name="Text 5"/>
          <p:cNvSpPr/>
          <p:nvPr/>
        </p:nvSpPr>
        <p:spPr>
          <a:xfrm>
            <a:off x="4071699" y="6277928"/>
            <a:ext cx="6720245"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Our all-rounder selection hinges on a unique dual requirement: proficiency in spin elements combined with impactful batting skills.</a:t>
            </a:r>
            <a:endParaRPr lang="en-US" sz="1225" dirty="0"/>
          </a:p>
        </p:txBody>
      </p:sp>
      <p:sp>
        <p:nvSpPr>
          <p:cNvPr id="12" name="Shape 6"/>
          <p:cNvSpPr/>
          <p:nvPr/>
        </p:nvSpPr>
        <p:spPr>
          <a:xfrm>
            <a:off x="3838456" y="6103025"/>
            <a:ext cx="31075" cy="847249"/>
          </a:xfrm>
          <a:prstGeom prst="rect">
            <a:avLst/>
          </a:prstGeom>
          <a:solidFill>
            <a:srgbClr val="BE49DF"/>
          </a:solidFill>
          <a:ln/>
        </p:spPr>
      </p:sp>
      <p:sp>
        <p:nvSpPr>
          <p:cNvPr id="13" name="Shape 7"/>
          <p:cNvSpPr/>
          <p:nvPr/>
        </p:nvSpPr>
        <p:spPr>
          <a:xfrm>
            <a:off x="3838456" y="7125176"/>
            <a:ext cx="6953488" cy="1391245"/>
          </a:xfrm>
          <a:prstGeom prst="roundRect">
            <a:avLst>
              <a:gd name="adj" fmla="val 5031"/>
            </a:avLst>
          </a:prstGeom>
          <a:solidFill>
            <a:srgbClr val="E8BEF4"/>
          </a:solidFill>
          <a:ln/>
        </p:spPr>
      </p:sp>
      <p:pic>
        <p:nvPicPr>
          <p:cNvPr id="14" name="Image 4" descr="preencoded.png">    </p:cNvPr>
          <p:cNvPicPr>
            <a:picLocks noChangeAspect="1"/>
          </p:cNvPicPr>
          <p:nvPr/>
        </p:nvPicPr>
        <p:blipFill>
          <a:blip r:embed="rId5"/>
          <a:stretch>
            <a:fillRect/>
          </a:stretch>
        </p:blipFill>
        <p:spPr>
          <a:xfrm>
            <a:off x="3993952" y="7358658"/>
            <a:ext cx="194310" cy="155496"/>
          </a:xfrm>
          <a:prstGeom prst="rect">
            <a:avLst/>
          </a:prstGeom>
        </p:spPr>
      </p:pic>
      <p:sp>
        <p:nvSpPr>
          <p:cNvPr id="15" name="Text 8"/>
          <p:cNvSpPr/>
          <p:nvPr/>
        </p:nvSpPr>
        <p:spPr>
          <a:xfrm>
            <a:off x="4343757" y="7303889"/>
            <a:ext cx="6292691" cy="994886"/>
          </a:xfrm>
          <a:prstGeom prst="rect">
            <a:avLst/>
          </a:prstGeom>
          <a:noFill/>
          <a:ln/>
        </p:spPr>
        <p:txBody>
          <a:bodyPr wrap="square" rtlCol="0" anchor="t"/>
          <a:lstStyle/>
          <a:p>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Player 7 - Sikandar Raza : </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In the event that Player 6's performance falls short, we rely on Player 7 to step up and deliver with the bat. </a:t>
            </a:r>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Sikandar Raza</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is the top choice for this pivotal role, boasting a strike rate of approximately 147 and a solid batting average that aligns seamlessly with the team's current needs.</a:t>
            </a:r>
            <a:endParaRPr lang="en-US" sz="1225" dirty="0"/>
          </a:p>
        </p:txBody>
      </p:sp>
      <p:sp>
        <p:nvSpPr>
          <p:cNvPr id="16" name="Text 9"/>
          <p:cNvSpPr/>
          <p:nvPr/>
        </p:nvSpPr>
        <p:spPr>
          <a:xfrm>
            <a:off x="3838456" y="8691324"/>
            <a:ext cx="6953488"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 </a:t>
            </a:r>
            <a:endParaRPr lang="en-US" sz="1225" dirty="0"/>
          </a:p>
        </p:txBody>
      </p:sp>
      <p:sp>
        <p:nvSpPr>
          <p:cNvPr id="17" name="Shape 10"/>
          <p:cNvSpPr/>
          <p:nvPr/>
        </p:nvSpPr>
        <p:spPr>
          <a:xfrm>
            <a:off x="3838456" y="9114949"/>
            <a:ext cx="6953488" cy="1142524"/>
          </a:xfrm>
          <a:prstGeom prst="roundRect">
            <a:avLst>
              <a:gd name="adj" fmla="val 6126"/>
            </a:avLst>
          </a:prstGeom>
          <a:solidFill>
            <a:srgbClr val="E8BEF4"/>
          </a:solidFill>
          <a:ln/>
        </p:spPr>
      </p:sp>
      <p:pic>
        <p:nvPicPr>
          <p:cNvPr id="18" name="Image 5" descr="preencoded.png">    </p:cNvPr>
          <p:cNvPicPr>
            <a:picLocks noChangeAspect="1"/>
          </p:cNvPicPr>
          <p:nvPr/>
        </p:nvPicPr>
        <p:blipFill>
          <a:blip r:embed="rId6"/>
          <a:stretch>
            <a:fillRect/>
          </a:stretch>
        </p:blipFill>
        <p:spPr>
          <a:xfrm>
            <a:off x="3993952" y="9348430"/>
            <a:ext cx="194310" cy="155496"/>
          </a:xfrm>
          <a:prstGeom prst="rect">
            <a:avLst/>
          </a:prstGeom>
        </p:spPr>
      </p:pic>
      <p:sp>
        <p:nvSpPr>
          <p:cNvPr id="19" name="Text 11"/>
          <p:cNvSpPr/>
          <p:nvPr/>
        </p:nvSpPr>
        <p:spPr>
          <a:xfrm>
            <a:off x="4343757" y="9293662"/>
            <a:ext cx="6292691" cy="746165"/>
          </a:xfrm>
          <a:prstGeom prst="rect">
            <a:avLst/>
          </a:prstGeom>
          <a:noFill/>
          <a:ln/>
        </p:spPr>
        <p:txBody>
          <a:bodyPr wrap="square" rtlCol="0" anchor="t"/>
          <a:lstStyle/>
          <a:p>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Player 8 - Shadab Khan</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emerges as a multifaceted all-rounder. His impeccable economy and a striking bowling strike rate complement his equally impressive batting strike rate, all underpinned by a track record of unwavering consistency. </a:t>
            </a:r>
            <a:endParaRPr lang="en-US" sz="1225" dirty="0"/>
          </a:p>
        </p:txBody>
      </p:sp>
      <p:sp>
        <p:nvSpPr>
          <p:cNvPr id="20" name="Text 12"/>
          <p:cNvSpPr/>
          <p:nvPr/>
        </p:nvSpPr>
        <p:spPr>
          <a:xfrm>
            <a:off x="3838456" y="10432375"/>
            <a:ext cx="6953488" cy="248722"/>
          </a:xfrm>
          <a:prstGeom prst="rect">
            <a:avLst/>
          </a:prstGeom>
          <a:noFill/>
          <a:ln/>
        </p:spPr>
        <p:txBody>
          <a:bodyPr wrap="none" rtlCol="0" anchor="t"/>
          <a:lstStyle/>
          <a:p>
            <a:pPr indent="0" marL="0">
              <a:lnSpc>
                <a:spcPts val="1960"/>
              </a:lnSpc>
              <a:buNone/>
            </a:pPr>
            <a:endParaRPr lang="en-US" sz="1225" dirty="0"/>
          </a:p>
        </p:txBody>
      </p:sp>
      <p:pic>
        <p:nvPicPr>
          <p:cNvPr id="21"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2724328"/>
          </a:xfrm>
          <a:prstGeom prst="rect">
            <a:avLst/>
          </a:prstGeom>
          <a:solidFill>
            <a:srgbClr val="FFFFFF">
              <a:alpha val="75000"/>
            </a:srgbClr>
          </a:solidFill>
          <a:ln w="9644">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12724328"/>
          </a:xfrm>
          <a:prstGeom prst="rect">
            <a:avLst/>
          </a:prstGeom>
        </p:spPr>
      </p:pic>
      <p:sp>
        <p:nvSpPr>
          <p:cNvPr id="5" name="Shape 1"/>
          <p:cNvSpPr/>
          <p:nvPr/>
        </p:nvSpPr>
        <p:spPr>
          <a:xfrm>
            <a:off x="0" y="0"/>
            <a:ext cx="14630400" cy="12724328"/>
          </a:xfrm>
          <a:prstGeom prst="rect">
            <a:avLst/>
          </a:prstGeom>
          <a:solidFill>
            <a:srgbClr val="FFFFFF">
              <a:alpha val="85000"/>
            </a:srgbClr>
          </a:solidFill>
          <a:ln/>
        </p:spPr>
      </p:sp>
      <p:sp>
        <p:nvSpPr>
          <p:cNvPr id="6" name="Text 2"/>
          <p:cNvSpPr/>
          <p:nvPr/>
        </p:nvSpPr>
        <p:spPr>
          <a:xfrm>
            <a:off x="3838456" y="427673"/>
            <a:ext cx="6303645" cy="486013"/>
          </a:xfrm>
          <a:prstGeom prst="rect">
            <a:avLst/>
          </a:prstGeom>
          <a:noFill/>
          <a:ln/>
        </p:spPr>
        <p:txBody>
          <a:bodyPr wrap="none" rtlCol="0" anchor="t"/>
          <a:lstStyle/>
          <a:p>
            <a:pPr indent="0" marL="0">
              <a:lnSpc>
                <a:spcPts val="3827"/>
              </a:lnSpc>
              <a:buNone/>
            </a:pPr>
            <a:r>
              <a:rPr lang="en-US" sz="3062" b="1" spc="-61" kern="0" dirty="0">
                <a:solidFill>
                  <a:srgbClr val="000000"/>
                </a:solidFill>
                <a:latin typeface="adonis-web" pitchFamily="34" charset="0"/>
                <a:ea typeface="adonis-web" pitchFamily="34" charset="-122"/>
                <a:cs typeface="adonis-web" pitchFamily="34" charset="-120"/>
              </a:rPr>
              <a:t>Fast Bowlers: Unleashing Thunderbolts</a:t>
            </a:r>
            <a:endParaRPr lang="en-US" sz="3062" dirty="0"/>
          </a:p>
        </p:txBody>
      </p:sp>
      <p:sp>
        <p:nvSpPr>
          <p:cNvPr id="7" name="Text 3"/>
          <p:cNvSpPr/>
          <p:nvPr/>
        </p:nvSpPr>
        <p:spPr>
          <a:xfrm>
            <a:off x="3838456" y="1146929"/>
            <a:ext cx="6953488"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Our specialist fast bowlers possess raw pace, accuracy, and the ability to dismantle batting line-ups, leaving opponents shell-shocked and wickets shattered.</a:t>
            </a:r>
            <a:endParaRPr lang="en-US" sz="1225" dirty="0"/>
          </a:p>
        </p:txBody>
      </p:sp>
      <p:pic>
        <p:nvPicPr>
          <p:cNvPr id="8" name="Image 2" descr="preencoded.png">    </p:cNvPr>
          <p:cNvPicPr>
            <a:picLocks noChangeAspect="1"/>
          </p:cNvPicPr>
          <p:nvPr/>
        </p:nvPicPr>
        <p:blipFill>
          <a:blip r:embed="rId3"/>
          <a:stretch>
            <a:fillRect/>
          </a:stretch>
        </p:blipFill>
        <p:spPr>
          <a:xfrm>
            <a:off x="4128968" y="1819275"/>
            <a:ext cx="6372344" cy="3586996"/>
          </a:xfrm>
          <a:prstGeom prst="rect">
            <a:avLst/>
          </a:prstGeom>
        </p:spPr>
      </p:pic>
      <p:sp>
        <p:nvSpPr>
          <p:cNvPr id="9" name="Shape 4"/>
          <p:cNvSpPr/>
          <p:nvPr/>
        </p:nvSpPr>
        <p:spPr>
          <a:xfrm>
            <a:off x="3838456" y="5581174"/>
            <a:ext cx="6953488" cy="1639967"/>
          </a:xfrm>
          <a:prstGeom prst="roundRect">
            <a:avLst>
              <a:gd name="adj" fmla="val 4268"/>
            </a:avLst>
          </a:prstGeom>
          <a:solidFill>
            <a:srgbClr val="E8BEF4"/>
          </a:solidFill>
          <a:ln/>
        </p:spPr>
      </p:sp>
      <p:pic>
        <p:nvPicPr>
          <p:cNvPr id="10" name="Image 3" descr="preencoded.png">    </p:cNvPr>
          <p:cNvPicPr>
            <a:picLocks noChangeAspect="1"/>
          </p:cNvPicPr>
          <p:nvPr/>
        </p:nvPicPr>
        <p:blipFill>
          <a:blip r:embed="rId4"/>
          <a:stretch>
            <a:fillRect/>
          </a:stretch>
        </p:blipFill>
        <p:spPr>
          <a:xfrm>
            <a:off x="3993952" y="5814655"/>
            <a:ext cx="194310" cy="155496"/>
          </a:xfrm>
          <a:prstGeom prst="rect">
            <a:avLst/>
          </a:prstGeom>
        </p:spPr>
      </p:pic>
      <p:sp>
        <p:nvSpPr>
          <p:cNvPr id="11" name="Text 5"/>
          <p:cNvSpPr/>
          <p:nvPr/>
        </p:nvSpPr>
        <p:spPr>
          <a:xfrm>
            <a:off x="4343757" y="5759887"/>
            <a:ext cx="6292691" cy="1243608"/>
          </a:xfrm>
          <a:prstGeom prst="rect">
            <a:avLst/>
          </a:prstGeom>
          <a:noFill/>
          <a:ln/>
        </p:spPr>
        <p:txBody>
          <a:bodyPr wrap="square" rtlCol="0" anchor="t"/>
          <a:lstStyle/>
          <a:p>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Player 9 - Sam Curran</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is a remarkable fast bowler, boasting an economy rate of 6.53 and an impressive bowling average of approximately 11 runs per wicket. This means that he consistently delivers a wicket for every 11 runs he concedes. What sets him apart is his extraordinary bowling strike rate, which suggests that over the course of a full 4-over spell, he is likely to claim around 2 wickets.</a:t>
            </a:r>
            <a:endParaRPr lang="en-US" sz="1225" dirty="0"/>
          </a:p>
        </p:txBody>
      </p:sp>
      <p:sp>
        <p:nvSpPr>
          <p:cNvPr id="12" name="Shape 6"/>
          <p:cNvSpPr/>
          <p:nvPr/>
        </p:nvSpPr>
        <p:spPr>
          <a:xfrm>
            <a:off x="3838456" y="7396043"/>
            <a:ext cx="6953488" cy="1142524"/>
          </a:xfrm>
          <a:prstGeom prst="roundRect">
            <a:avLst>
              <a:gd name="adj" fmla="val 6126"/>
            </a:avLst>
          </a:prstGeom>
          <a:solidFill>
            <a:srgbClr val="E8BEF4"/>
          </a:solidFill>
          <a:ln/>
        </p:spPr>
      </p:sp>
      <p:pic>
        <p:nvPicPr>
          <p:cNvPr id="13" name="Image 4" descr="preencoded.png">    </p:cNvPr>
          <p:cNvPicPr>
            <a:picLocks noChangeAspect="1"/>
          </p:cNvPicPr>
          <p:nvPr/>
        </p:nvPicPr>
        <p:blipFill>
          <a:blip r:embed="rId5"/>
          <a:stretch>
            <a:fillRect/>
          </a:stretch>
        </p:blipFill>
        <p:spPr>
          <a:xfrm>
            <a:off x="3993952" y="7629525"/>
            <a:ext cx="194310" cy="155496"/>
          </a:xfrm>
          <a:prstGeom prst="rect">
            <a:avLst/>
          </a:prstGeom>
        </p:spPr>
      </p:pic>
      <p:sp>
        <p:nvSpPr>
          <p:cNvPr id="14" name="Text 7"/>
          <p:cNvSpPr/>
          <p:nvPr/>
        </p:nvSpPr>
        <p:spPr>
          <a:xfrm>
            <a:off x="4343757" y="7574756"/>
            <a:ext cx="6292691" cy="746165"/>
          </a:xfrm>
          <a:prstGeom prst="rect">
            <a:avLst/>
          </a:prstGeom>
          <a:noFill/>
          <a:ln/>
        </p:spPr>
        <p:txBody>
          <a:bodyPr wrap="square" rtlCol="0" anchor="t"/>
          <a:lstStyle/>
          <a:p>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Player 10 - Anrich Nortje</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has proven his mettle with 11 wickets to his name and an economy rate that has just crossed the 5-run mark. His ability to pick up wickets in less than 10 balls makes him an indispensable choice. Being a fast bowler further solidifies his position in the team.</a:t>
            </a:r>
            <a:endParaRPr lang="en-US" sz="1225" dirty="0"/>
          </a:p>
        </p:txBody>
      </p:sp>
      <p:sp>
        <p:nvSpPr>
          <p:cNvPr id="15" name="Shape 8"/>
          <p:cNvSpPr/>
          <p:nvPr/>
        </p:nvSpPr>
        <p:spPr>
          <a:xfrm>
            <a:off x="3838456" y="8713470"/>
            <a:ext cx="6953488" cy="1142524"/>
          </a:xfrm>
          <a:prstGeom prst="roundRect">
            <a:avLst>
              <a:gd name="adj" fmla="val 6126"/>
            </a:avLst>
          </a:prstGeom>
          <a:solidFill>
            <a:srgbClr val="E8BEF4"/>
          </a:solidFill>
          <a:ln/>
        </p:spPr>
      </p:sp>
      <p:pic>
        <p:nvPicPr>
          <p:cNvPr id="16" name="Image 5" descr="preencoded.png">    </p:cNvPr>
          <p:cNvPicPr>
            <a:picLocks noChangeAspect="1"/>
          </p:cNvPicPr>
          <p:nvPr/>
        </p:nvPicPr>
        <p:blipFill>
          <a:blip r:embed="rId6"/>
          <a:stretch>
            <a:fillRect/>
          </a:stretch>
        </p:blipFill>
        <p:spPr>
          <a:xfrm>
            <a:off x="3993952" y="8946952"/>
            <a:ext cx="194310" cy="155496"/>
          </a:xfrm>
          <a:prstGeom prst="rect">
            <a:avLst/>
          </a:prstGeom>
        </p:spPr>
      </p:pic>
      <p:sp>
        <p:nvSpPr>
          <p:cNvPr id="17" name="Text 9"/>
          <p:cNvSpPr/>
          <p:nvPr/>
        </p:nvSpPr>
        <p:spPr>
          <a:xfrm>
            <a:off x="4343757" y="8892183"/>
            <a:ext cx="6292691" cy="746165"/>
          </a:xfrm>
          <a:prstGeom prst="rect">
            <a:avLst/>
          </a:prstGeom>
          <a:noFill/>
          <a:ln/>
        </p:spPr>
        <p:txBody>
          <a:bodyPr wrap="square" rtlCol="0" anchor="t"/>
          <a:lstStyle/>
          <a:p>
            <a:pPr indent="0" marL="0">
              <a:lnSpc>
                <a:spcPts val="1960"/>
              </a:lnSpc>
              <a:buNone/>
            </a:pPr>
            <a:r>
              <a:rPr lang="en-US" sz="1225" b="1" spc="-24" kern="0" dirty="0">
                <a:solidFill>
                  <a:srgbClr val="000000"/>
                </a:solidFill>
                <a:latin typeface="Source Sans Pro" pitchFamily="34" charset="0"/>
                <a:ea typeface="Source Sans Pro" pitchFamily="34" charset="-122"/>
                <a:cs typeface="Source Sans Pro" pitchFamily="34" charset="-120"/>
              </a:rPr>
              <a:t>Player 11 - Shaheen Shah Afridi</a:t>
            </a:r>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 a left-arm fast bowler, possesses the skill set to disrupt our opponents' strategies. His variations and swing can undoubtedly create chaos in the opposition's batting lineup.</a:t>
            </a:r>
            <a:endParaRPr lang="en-US" sz="1225" dirty="0"/>
          </a:p>
        </p:txBody>
      </p:sp>
      <p:sp>
        <p:nvSpPr>
          <p:cNvPr id="18" name="Text 10"/>
          <p:cNvSpPr/>
          <p:nvPr/>
        </p:nvSpPr>
        <p:spPr>
          <a:xfrm>
            <a:off x="4071699" y="10205799"/>
            <a:ext cx="6720245" cy="1492329"/>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When we consider their collective performance, they have the potential to dismantle the entire opposition for approximately 113 runs if they complete their full 20-over quota. Moreover, their combined strike rate indicates they are likely to take a wicket roughly every 11 balls they deliver. Impressively, their collective economy rate stands at just 6, making it exceptionally challenging for the opposition to accumulate more than 36 runs in the initial 6 overs. Additionally, they consistently produce dot balls, ac counting for nearly 50% of their deliveries, adding immense pressure on the opposition's batsmen.</a:t>
            </a:r>
            <a:endParaRPr lang="en-US" sz="1225" dirty="0"/>
          </a:p>
        </p:txBody>
      </p:sp>
      <p:sp>
        <p:nvSpPr>
          <p:cNvPr id="19" name="Shape 11"/>
          <p:cNvSpPr/>
          <p:nvPr/>
        </p:nvSpPr>
        <p:spPr>
          <a:xfrm>
            <a:off x="3838456" y="10030897"/>
            <a:ext cx="31075" cy="1842135"/>
          </a:xfrm>
          <a:prstGeom prst="rect">
            <a:avLst/>
          </a:prstGeom>
          <a:solidFill>
            <a:srgbClr val="BE49DF"/>
          </a:solidFill>
          <a:ln/>
        </p:spPr>
      </p:sp>
      <p:sp>
        <p:nvSpPr>
          <p:cNvPr id="20" name="Text 12"/>
          <p:cNvSpPr/>
          <p:nvPr/>
        </p:nvSpPr>
        <p:spPr>
          <a:xfrm>
            <a:off x="3838456" y="12047934"/>
            <a:ext cx="6953488" cy="248722"/>
          </a:xfrm>
          <a:prstGeom prst="rect">
            <a:avLst/>
          </a:prstGeom>
          <a:noFill/>
          <a:ln/>
        </p:spPr>
        <p:txBody>
          <a:bodyPr wrap="none" rtlCol="0" anchor="t"/>
          <a:lstStyle/>
          <a:p>
            <a:pPr indent="0" marL="0">
              <a:lnSpc>
                <a:spcPts val="1960"/>
              </a:lnSpc>
              <a:buNone/>
            </a:pPr>
            <a:endParaRPr lang="en-US" sz="1225" dirty="0"/>
          </a:p>
        </p:txBody>
      </p:sp>
      <p:pic>
        <p:nvPicPr>
          <p:cNvPr id="21"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3787795"/>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838456" y="427673"/>
            <a:ext cx="5572244" cy="486013"/>
          </a:xfrm>
          <a:prstGeom prst="rect">
            <a:avLst/>
          </a:prstGeom>
          <a:noFill/>
          <a:ln/>
        </p:spPr>
        <p:txBody>
          <a:bodyPr wrap="none" rtlCol="0" anchor="t"/>
          <a:lstStyle/>
          <a:p>
            <a:pPr indent="0" marL="0">
              <a:lnSpc>
                <a:spcPts val="3827"/>
              </a:lnSpc>
              <a:buNone/>
            </a:pPr>
            <a:r>
              <a:rPr lang="en-US" sz="3062" b="1" spc="-61" kern="0" dirty="0">
                <a:solidFill>
                  <a:srgbClr val="000000"/>
                </a:solidFill>
                <a:latin typeface="adonis-web" pitchFamily="34" charset="0"/>
                <a:ea typeface="adonis-web" pitchFamily="34" charset="-122"/>
                <a:cs typeface="adonis-web" pitchFamily="34" charset="-120"/>
              </a:rPr>
              <a:t>The Final 11: A Fusion of Brilliance</a:t>
            </a:r>
            <a:endParaRPr lang="en-US" sz="3062" dirty="0"/>
          </a:p>
        </p:txBody>
      </p:sp>
      <p:sp>
        <p:nvSpPr>
          <p:cNvPr id="5" name="Text 2"/>
          <p:cNvSpPr/>
          <p:nvPr/>
        </p:nvSpPr>
        <p:spPr>
          <a:xfrm>
            <a:off x="3838456" y="1224677"/>
            <a:ext cx="6953488"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Combining outstanding performances and a perfect blend of skills, the final 11 of our dream team is designed for victory in the T20 World Cup.</a:t>
            </a:r>
            <a:endParaRPr lang="en-US" sz="1225" dirty="0"/>
          </a:p>
        </p:txBody>
      </p:sp>
      <p:pic>
        <p:nvPicPr>
          <p:cNvPr id="6" name="Image 1" descr="preencoded.png">    </p:cNvPr>
          <p:cNvPicPr>
            <a:picLocks noChangeAspect="1"/>
          </p:cNvPicPr>
          <p:nvPr/>
        </p:nvPicPr>
        <p:blipFill>
          <a:blip r:embed="rId2"/>
          <a:stretch>
            <a:fillRect/>
          </a:stretch>
        </p:blipFill>
        <p:spPr>
          <a:xfrm>
            <a:off x="4001095" y="1897023"/>
            <a:ext cx="6628209" cy="3773686"/>
          </a:xfrm>
          <a:prstGeom prst="rect">
            <a:avLst/>
          </a:prstGeom>
        </p:spPr>
      </p:pic>
      <p:sp>
        <p:nvSpPr>
          <p:cNvPr id="7" name="Shape 3"/>
          <p:cNvSpPr/>
          <p:nvPr/>
        </p:nvSpPr>
        <p:spPr>
          <a:xfrm>
            <a:off x="3838456" y="5923359"/>
            <a:ext cx="6953488" cy="31075"/>
          </a:xfrm>
          <a:prstGeom prst="rect">
            <a:avLst/>
          </a:prstGeom>
          <a:solidFill>
            <a:srgbClr val="E1A9EF"/>
          </a:solidFill>
          <a:ln/>
        </p:spPr>
      </p:sp>
      <p:sp>
        <p:nvSpPr>
          <p:cNvPr id="8" name="Shape 4"/>
          <p:cNvSpPr/>
          <p:nvPr/>
        </p:nvSpPr>
        <p:spPr>
          <a:xfrm>
            <a:off x="4455974" y="5923300"/>
            <a:ext cx="31075" cy="0"/>
          </a:xfrm>
          <a:prstGeom prst="rect">
            <a:avLst/>
          </a:prstGeom>
          <a:solidFill>
            <a:srgbClr val="E1A9EF"/>
          </a:solidFill>
          <a:ln/>
        </p:spPr>
      </p:sp>
      <p:sp>
        <p:nvSpPr>
          <p:cNvPr id="9" name="Shape 5"/>
          <p:cNvSpPr/>
          <p:nvPr/>
        </p:nvSpPr>
        <p:spPr>
          <a:xfrm>
            <a:off x="4335423" y="5787330"/>
            <a:ext cx="272177" cy="272177"/>
          </a:xfrm>
          <a:prstGeom prst="roundRect">
            <a:avLst>
              <a:gd name="adj" fmla="val 25716"/>
            </a:avLst>
          </a:prstGeom>
          <a:solidFill>
            <a:srgbClr val="F0D4F7"/>
          </a:solidFill>
          <a:ln w="9644">
            <a:solidFill>
              <a:srgbClr val="E1A9EF"/>
            </a:solidFill>
            <a:prstDash val="solid"/>
          </a:ln>
        </p:spPr>
      </p:sp>
      <p:sp>
        <p:nvSpPr>
          <p:cNvPr id="10" name="Text 6"/>
          <p:cNvSpPr/>
          <p:nvPr/>
        </p:nvSpPr>
        <p:spPr>
          <a:xfrm>
            <a:off x="3993952" y="6156603"/>
            <a:ext cx="955238" cy="243007"/>
          </a:xfrm>
          <a:prstGeom prst="rect">
            <a:avLst/>
          </a:prstGeom>
          <a:noFill/>
          <a:ln/>
        </p:spPr>
        <p:txBody>
          <a:bodyPr wrap="none" rtlCol="0" anchor="t"/>
          <a:lstStyle/>
          <a:p>
            <a:pPr algn="ctr" indent="0" marL="0">
              <a:lnSpc>
                <a:spcPts val="1914"/>
              </a:lnSpc>
              <a:buNone/>
            </a:pPr>
            <a:r>
              <a:rPr lang="en-US" sz="1531" b="1" u="sng" spc="-31" kern="0" dirty="0">
                <a:solidFill>
                  <a:srgbClr val="272525"/>
                </a:solidFill>
                <a:latin typeface="adonis-web" pitchFamily="34" charset="0"/>
                <a:ea typeface="adonis-web" pitchFamily="34" charset="-122"/>
                <a:cs typeface="adonis-web" pitchFamily="34" charset="-120"/>
              </a:rPr>
              <a:t>Openers</a:t>
            </a:r>
            <a:endParaRPr lang="en-US" sz="1531" dirty="0"/>
          </a:p>
        </p:txBody>
      </p:sp>
      <p:sp>
        <p:nvSpPr>
          <p:cNvPr id="11" name="Text 7"/>
          <p:cNvSpPr/>
          <p:nvPr/>
        </p:nvSpPr>
        <p:spPr>
          <a:xfrm>
            <a:off x="3993952" y="6555105"/>
            <a:ext cx="955238" cy="199073"/>
          </a:xfrm>
          <a:prstGeom prst="rect">
            <a:avLst/>
          </a:prstGeom>
          <a:noFill/>
          <a:ln/>
        </p:spPr>
        <p:txBody>
          <a:bodyPr wrap="none" rtlCol="0" anchor="t"/>
          <a:lstStyle/>
          <a:p>
            <a:pPr algn="l"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1. Jos Buttler</a:t>
            </a:r>
            <a:endParaRPr lang="en-US" sz="980" dirty="0"/>
          </a:p>
        </p:txBody>
      </p:sp>
      <p:sp>
        <p:nvSpPr>
          <p:cNvPr id="12" name="Text 8"/>
          <p:cNvSpPr/>
          <p:nvPr/>
        </p:nvSpPr>
        <p:spPr>
          <a:xfrm>
            <a:off x="3993952" y="6894076"/>
            <a:ext cx="955238" cy="199073"/>
          </a:xfrm>
          <a:prstGeom prst="rect">
            <a:avLst/>
          </a:prstGeom>
          <a:noFill/>
          <a:ln/>
        </p:spPr>
        <p:txBody>
          <a:bodyPr wrap="none" rtlCol="0" anchor="t"/>
          <a:lstStyle/>
          <a:p>
            <a:pPr algn="l"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2. Rilee Rossouw</a:t>
            </a:r>
            <a:endParaRPr lang="en-US" sz="980" dirty="0"/>
          </a:p>
        </p:txBody>
      </p:sp>
      <p:sp>
        <p:nvSpPr>
          <p:cNvPr id="13" name="Shape 9"/>
          <p:cNvSpPr/>
          <p:nvPr/>
        </p:nvSpPr>
        <p:spPr>
          <a:xfrm>
            <a:off x="5877818" y="5923300"/>
            <a:ext cx="31075" cy="0"/>
          </a:xfrm>
          <a:prstGeom prst="rect">
            <a:avLst/>
          </a:prstGeom>
          <a:solidFill>
            <a:srgbClr val="E1A9EF"/>
          </a:solidFill>
          <a:ln/>
        </p:spPr>
      </p:sp>
      <p:sp>
        <p:nvSpPr>
          <p:cNvPr id="14" name="Shape 10"/>
          <p:cNvSpPr/>
          <p:nvPr/>
        </p:nvSpPr>
        <p:spPr>
          <a:xfrm>
            <a:off x="5757267" y="5787330"/>
            <a:ext cx="272177" cy="272177"/>
          </a:xfrm>
          <a:prstGeom prst="roundRect">
            <a:avLst>
              <a:gd name="adj" fmla="val 25716"/>
            </a:avLst>
          </a:prstGeom>
          <a:solidFill>
            <a:srgbClr val="F0D4F7"/>
          </a:solidFill>
          <a:ln w="9644">
            <a:solidFill>
              <a:srgbClr val="E1A9EF"/>
            </a:solidFill>
            <a:prstDash val="solid"/>
          </a:ln>
        </p:spPr>
      </p:sp>
      <p:sp>
        <p:nvSpPr>
          <p:cNvPr id="15" name="Text 11"/>
          <p:cNvSpPr/>
          <p:nvPr/>
        </p:nvSpPr>
        <p:spPr>
          <a:xfrm>
            <a:off x="5415677" y="6156603"/>
            <a:ext cx="955358" cy="243007"/>
          </a:xfrm>
          <a:prstGeom prst="rect">
            <a:avLst/>
          </a:prstGeom>
          <a:noFill/>
          <a:ln/>
        </p:spPr>
        <p:txBody>
          <a:bodyPr wrap="none" rtlCol="0" anchor="t"/>
          <a:lstStyle/>
          <a:p>
            <a:pPr algn="ctr" indent="0" marL="0">
              <a:lnSpc>
                <a:spcPts val="1914"/>
              </a:lnSpc>
              <a:buNone/>
            </a:pPr>
            <a:r>
              <a:rPr lang="en-US" sz="1531" b="1" u="sng" spc="-31" kern="0" dirty="0">
                <a:solidFill>
                  <a:srgbClr val="272525"/>
                </a:solidFill>
                <a:latin typeface="adonis-web" pitchFamily="34" charset="0"/>
                <a:ea typeface="adonis-web" pitchFamily="34" charset="-122"/>
                <a:cs typeface="adonis-web" pitchFamily="34" charset="-120"/>
              </a:rPr>
              <a:t>Anchors</a:t>
            </a:r>
            <a:endParaRPr lang="en-US" sz="1531" dirty="0"/>
          </a:p>
        </p:txBody>
      </p:sp>
      <p:sp>
        <p:nvSpPr>
          <p:cNvPr id="16" name="Text 12"/>
          <p:cNvSpPr/>
          <p:nvPr/>
        </p:nvSpPr>
        <p:spPr>
          <a:xfrm>
            <a:off x="5415677" y="6555105"/>
            <a:ext cx="955358" cy="199073"/>
          </a:xfrm>
          <a:prstGeom prst="rect">
            <a:avLst/>
          </a:prstGeom>
          <a:noFill/>
          <a:ln/>
        </p:spPr>
        <p:txBody>
          <a:bodyPr wrap="none" rtlCol="0" anchor="t"/>
          <a:lstStyle/>
          <a:p>
            <a:pPr algn="l"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3. Virat Kholi</a:t>
            </a:r>
            <a:endParaRPr lang="en-US" sz="980" dirty="0"/>
          </a:p>
        </p:txBody>
      </p:sp>
      <p:sp>
        <p:nvSpPr>
          <p:cNvPr id="17" name="Text 13"/>
          <p:cNvSpPr/>
          <p:nvPr/>
        </p:nvSpPr>
        <p:spPr>
          <a:xfrm>
            <a:off x="5415677" y="6894076"/>
            <a:ext cx="955358" cy="398145"/>
          </a:xfrm>
          <a:prstGeom prst="rect">
            <a:avLst/>
          </a:prstGeom>
          <a:noFill/>
          <a:ln/>
        </p:spPr>
        <p:txBody>
          <a:bodyPr wrap="square" rtlCol="0" anchor="t"/>
          <a:lstStyle/>
          <a:p>
            <a:pPr algn="l"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4. Surya Kumar Yadav</a:t>
            </a:r>
            <a:endParaRPr lang="en-US" sz="980" dirty="0"/>
          </a:p>
        </p:txBody>
      </p:sp>
      <p:sp>
        <p:nvSpPr>
          <p:cNvPr id="18" name="Text 14"/>
          <p:cNvSpPr/>
          <p:nvPr/>
        </p:nvSpPr>
        <p:spPr>
          <a:xfrm>
            <a:off x="5415677" y="7432119"/>
            <a:ext cx="955358" cy="199073"/>
          </a:xfrm>
          <a:prstGeom prst="rect">
            <a:avLst/>
          </a:prstGeom>
          <a:noFill/>
          <a:ln/>
        </p:spPr>
        <p:txBody>
          <a:bodyPr wrap="none" rtlCol="0" anchor="t"/>
          <a:lstStyle/>
          <a:p>
            <a:pPr algn="l"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5.Glenn Phillips</a:t>
            </a:r>
            <a:endParaRPr lang="en-US" sz="980" dirty="0"/>
          </a:p>
        </p:txBody>
      </p:sp>
      <p:sp>
        <p:nvSpPr>
          <p:cNvPr id="19" name="Shape 15"/>
          <p:cNvSpPr/>
          <p:nvPr/>
        </p:nvSpPr>
        <p:spPr>
          <a:xfrm>
            <a:off x="7299543" y="5923300"/>
            <a:ext cx="31075" cy="0"/>
          </a:xfrm>
          <a:prstGeom prst="rect">
            <a:avLst/>
          </a:prstGeom>
          <a:solidFill>
            <a:srgbClr val="E1A9EF"/>
          </a:solidFill>
          <a:ln/>
        </p:spPr>
      </p:sp>
      <p:sp>
        <p:nvSpPr>
          <p:cNvPr id="20" name="Shape 16"/>
          <p:cNvSpPr/>
          <p:nvPr/>
        </p:nvSpPr>
        <p:spPr>
          <a:xfrm>
            <a:off x="7178993" y="5787330"/>
            <a:ext cx="272177" cy="272177"/>
          </a:xfrm>
          <a:prstGeom prst="roundRect">
            <a:avLst>
              <a:gd name="adj" fmla="val 25716"/>
            </a:avLst>
          </a:prstGeom>
          <a:solidFill>
            <a:srgbClr val="F0D4F7"/>
          </a:solidFill>
          <a:ln w="9644">
            <a:solidFill>
              <a:srgbClr val="E1A9EF"/>
            </a:solidFill>
            <a:prstDash val="solid"/>
          </a:ln>
        </p:spPr>
      </p:sp>
      <p:sp>
        <p:nvSpPr>
          <p:cNvPr id="21" name="Text 17"/>
          <p:cNvSpPr/>
          <p:nvPr/>
        </p:nvSpPr>
        <p:spPr>
          <a:xfrm>
            <a:off x="6837521" y="6156603"/>
            <a:ext cx="955238" cy="243007"/>
          </a:xfrm>
          <a:prstGeom prst="rect">
            <a:avLst/>
          </a:prstGeom>
          <a:noFill/>
          <a:ln/>
        </p:spPr>
        <p:txBody>
          <a:bodyPr wrap="none" rtlCol="0" anchor="t"/>
          <a:lstStyle/>
          <a:p>
            <a:pPr algn="ctr" indent="0" marL="0">
              <a:lnSpc>
                <a:spcPts val="1914"/>
              </a:lnSpc>
              <a:buNone/>
            </a:pPr>
            <a:r>
              <a:rPr lang="en-US" sz="1531" b="1" u="sng" spc="-31" kern="0" dirty="0">
                <a:solidFill>
                  <a:srgbClr val="272525"/>
                </a:solidFill>
                <a:latin typeface="adonis-web" pitchFamily="34" charset="0"/>
                <a:ea typeface="adonis-web" pitchFamily="34" charset="-122"/>
                <a:cs typeface="adonis-web" pitchFamily="34" charset="-120"/>
              </a:rPr>
              <a:t>Finishers</a:t>
            </a:r>
            <a:endParaRPr lang="en-US" sz="1531" dirty="0"/>
          </a:p>
        </p:txBody>
      </p:sp>
      <p:sp>
        <p:nvSpPr>
          <p:cNvPr id="22" name="Text 18"/>
          <p:cNvSpPr/>
          <p:nvPr/>
        </p:nvSpPr>
        <p:spPr>
          <a:xfrm>
            <a:off x="6837521" y="6555105"/>
            <a:ext cx="955238" cy="199073"/>
          </a:xfrm>
          <a:prstGeom prst="rect">
            <a:avLst/>
          </a:prstGeom>
          <a:noFill/>
          <a:ln/>
        </p:spPr>
        <p:txBody>
          <a:bodyPr wrap="none" rtlCol="0" anchor="t"/>
          <a:lstStyle/>
          <a:p>
            <a:pPr algn="l"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6.Marcus Stoinis</a:t>
            </a:r>
            <a:endParaRPr lang="en-US" sz="980" dirty="0"/>
          </a:p>
        </p:txBody>
      </p:sp>
      <p:sp>
        <p:nvSpPr>
          <p:cNvPr id="23" name="Shape 19"/>
          <p:cNvSpPr/>
          <p:nvPr/>
        </p:nvSpPr>
        <p:spPr>
          <a:xfrm>
            <a:off x="8721388" y="5923300"/>
            <a:ext cx="31075" cy="0"/>
          </a:xfrm>
          <a:prstGeom prst="rect">
            <a:avLst/>
          </a:prstGeom>
          <a:solidFill>
            <a:srgbClr val="E1A9EF"/>
          </a:solidFill>
          <a:ln/>
        </p:spPr>
      </p:sp>
      <p:sp>
        <p:nvSpPr>
          <p:cNvPr id="24" name="Shape 20"/>
          <p:cNvSpPr/>
          <p:nvPr/>
        </p:nvSpPr>
        <p:spPr>
          <a:xfrm>
            <a:off x="8600837" y="5787330"/>
            <a:ext cx="272177" cy="272177"/>
          </a:xfrm>
          <a:prstGeom prst="roundRect">
            <a:avLst>
              <a:gd name="adj" fmla="val 25716"/>
            </a:avLst>
          </a:prstGeom>
          <a:solidFill>
            <a:srgbClr val="F0D4F7"/>
          </a:solidFill>
          <a:ln w="9644">
            <a:solidFill>
              <a:srgbClr val="E1A9EF"/>
            </a:solidFill>
            <a:prstDash val="solid"/>
          </a:ln>
        </p:spPr>
      </p:sp>
      <p:sp>
        <p:nvSpPr>
          <p:cNvPr id="25" name="Text 21"/>
          <p:cNvSpPr/>
          <p:nvPr/>
        </p:nvSpPr>
        <p:spPr>
          <a:xfrm>
            <a:off x="8259247" y="6156603"/>
            <a:ext cx="955358" cy="486013"/>
          </a:xfrm>
          <a:prstGeom prst="rect">
            <a:avLst/>
          </a:prstGeom>
          <a:noFill/>
          <a:ln/>
        </p:spPr>
        <p:txBody>
          <a:bodyPr wrap="square" rtlCol="0" anchor="t"/>
          <a:lstStyle/>
          <a:p>
            <a:pPr algn="ctr" indent="0" marL="0">
              <a:lnSpc>
                <a:spcPts val="1914"/>
              </a:lnSpc>
              <a:buNone/>
            </a:pPr>
            <a:r>
              <a:rPr lang="en-US" sz="1531" b="1" u="sng" spc="-31" kern="0" dirty="0">
                <a:solidFill>
                  <a:srgbClr val="272525"/>
                </a:solidFill>
                <a:latin typeface="adonis-web" pitchFamily="34" charset="0"/>
                <a:ea typeface="adonis-web" pitchFamily="34" charset="-122"/>
                <a:cs typeface="adonis-web" pitchFamily="34" charset="-120"/>
              </a:rPr>
              <a:t>All Rounder</a:t>
            </a:r>
            <a:endParaRPr lang="en-US" sz="1531" dirty="0"/>
          </a:p>
        </p:txBody>
      </p:sp>
      <p:sp>
        <p:nvSpPr>
          <p:cNvPr id="26" name="Text 22"/>
          <p:cNvSpPr/>
          <p:nvPr/>
        </p:nvSpPr>
        <p:spPr>
          <a:xfrm>
            <a:off x="8259247" y="6798112"/>
            <a:ext cx="955358" cy="199073"/>
          </a:xfrm>
          <a:prstGeom prst="rect">
            <a:avLst/>
          </a:prstGeom>
          <a:noFill/>
          <a:ln/>
        </p:spPr>
        <p:txBody>
          <a:bodyPr wrap="none" rtlCol="0" anchor="t"/>
          <a:lstStyle/>
          <a:p>
            <a:pPr algn="l"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7.Sikandar Raza</a:t>
            </a:r>
            <a:endParaRPr lang="en-US" sz="980" dirty="0"/>
          </a:p>
        </p:txBody>
      </p:sp>
      <p:sp>
        <p:nvSpPr>
          <p:cNvPr id="27" name="Text 23"/>
          <p:cNvSpPr/>
          <p:nvPr/>
        </p:nvSpPr>
        <p:spPr>
          <a:xfrm>
            <a:off x="8259247" y="7137083"/>
            <a:ext cx="955358" cy="199073"/>
          </a:xfrm>
          <a:prstGeom prst="rect">
            <a:avLst/>
          </a:prstGeom>
          <a:noFill/>
          <a:ln/>
        </p:spPr>
        <p:txBody>
          <a:bodyPr wrap="none" rtlCol="0" anchor="t"/>
          <a:lstStyle/>
          <a:p>
            <a:pPr algn="l"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8.Shadab Khan</a:t>
            </a:r>
            <a:endParaRPr lang="en-US" sz="980" dirty="0"/>
          </a:p>
        </p:txBody>
      </p:sp>
      <p:sp>
        <p:nvSpPr>
          <p:cNvPr id="28" name="Shape 24"/>
          <p:cNvSpPr/>
          <p:nvPr/>
        </p:nvSpPr>
        <p:spPr>
          <a:xfrm>
            <a:off x="10143232" y="5923300"/>
            <a:ext cx="31075" cy="0"/>
          </a:xfrm>
          <a:prstGeom prst="rect">
            <a:avLst/>
          </a:prstGeom>
          <a:solidFill>
            <a:srgbClr val="E1A9EF"/>
          </a:solidFill>
          <a:ln/>
        </p:spPr>
      </p:sp>
      <p:sp>
        <p:nvSpPr>
          <p:cNvPr id="29" name="Shape 25"/>
          <p:cNvSpPr/>
          <p:nvPr/>
        </p:nvSpPr>
        <p:spPr>
          <a:xfrm>
            <a:off x="10022681" y="5787330"/>
            <a:ext cx="272177" cy="272177"/>
          </a:xfrm>
          <a:prstGeom prst="roundRect">
            <a:avLst>
              <a:gd name="adj" fmla="val 25716"/>
            </a:avLst>
          </a:prstGeom>
          <a:solidFill>
            <a:srgbClr val="F0D4F7"/>
          </a:solidFill>
          <a:ln w="9644">
            <a:solidFill>
              <a:srgbClr val="E1A9EF"/>
            </a:solidFill>
            <a:prstDash val="solid"/>
          </a:ln>
        </p:spPr>
      </p:sp>
      <p:sp>
        <p:nvSpPr>
          <p:cNvPr id="30" name="Text 26"/>
          <p:cNvSpPr/>
          <p:nvPr/>
        </p:nvSpPr>
        <p:spPr>
          <a:xfrm>
            <a:off x="9681091" y="6156603"/>
            <a:ext cx="955358" cy="729020"/>
          </a:xfrm>
          <a:prstGeom prst="rect">
            <a:avLst/>
          </a:prstGeom>
          <a:noFill/>
          <a:ln/>
        </p:spPr>
        <p:txBody>
          <a:bodyPr wrap="square" rtlCol="0" anchor="t"/>
          <a:lstStyle/>
          <a:p>
            <a:pPr algn="ctr" indent="0" marL="0">
              <a:lnSpc>
                <a:spcPts val="1914"/>
              </a:lnSpc>
              <a:buNone/>
            </a:pPr>
            <a:r>
              <a:rPr lang="en-US" sz="1531" b="1" u="sng" spc="-31" kern="0" dirty="0">
                <a:solidFill>
                  <a:srgbClr val="272525"/>
                </a:solidFill>
                <a:latin typeface="adonis-web" pitchFamily="34" charset="0"/>
                <a:ea typeface="adonis-web" pitchFamily="34" charset="-122"/>
                <a:cs typeface="adonis-web" pitchFamily="34" charset="-120"/>
              </a:rPr>
              <a:t>Specialist Fast Bowlers</a:t>
            </a:r>
            <a:endParaRPr lang="en-US" sz="1531" dirty="0"/>
          </a:p>
        </p:txBody>
      </p:sp>
      <p:sp>
        <p:nvSpPr>
          <p:cNvPr id="31" name="Text 27"/>
          <p:cNvSpPr/>
          <p:nvPr/>
        </p:nvSpPr>
        <p:spPr>
          <a:xfrm>
            <a:off x="9681091" y="7041118"/>
            <a:ext cx="955358" cy="199073"/>
          </a:xfrm>
          <a:prstGeom prst="rect">
            <a:avLst/>
          </a:prstGeom>
          <a:noFill/>
          <a:ln/>
        </p:spPr>
        <p:txBody>
          <a:bodyPr wrap="none" rtlCol="0" anchor="t"/>
          <a:lstStyle/>
          <a:p>
            <a:pPr algn="l"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9. Sam Curran</a:t>
            </a:r>
            <a:endParaRPr lang="en-US" sz="980" dirty="0"/>
          </a:p>
        </p:txBody>
      </p:sp>
      <p:sp>
        <p:nvSpPr>
          <p:cNvPr id="32" name="Text 28"/>
          <p:cNvSpPr/>
          <p:nvPr/>
        </p:nvSpPr>
        <p:spPr>
          <a:xfrm>
            <a:off x="9681091" y="7380089"/>
            <a:ext cx="955358" cy="398145"/>
          </a:xfrm>
          <a:prstGeom prst="rect">
            <a:avLst/>
          </a:prstGeom>
          <a:noFill/>
          <a:ln/>
        </p:spPr>
        <p:txBody>
          <a:bodyPr wrap="square" rtlCol="0" anchor="t"/>
          <a:lstStyle/>
          <a:p>
            <a:pPr algn="l"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10. Shaheen Shah Afridi</a:t>
            </a:r>
            <a:endParaRPr lang="en-US" sz="980" dirty="0"/>
          </a:p>
        </p:txBody>
      </p:sp>
      <p:sp>
        <p:nvSpPr>
          <p:cNvPr id="33" name="Text 29"/>
          <p:cNvSpPr/>
          <p:nvPr/>
        </p:nvSpPr>
        <p:spPr>
          <a:xfrm>
            <a:off x="9681091" y="7918133"/>
            <a:ext cx="955358" cy="199073"/>
          </a:xfrm>
          <a:prstGeom prst="rect">
            <a:avLst/>
          </a:prstGeom>
          <a:noFill/>
          <a:ln/>
        </p:spPr>
        <p:txBody>
          <a:bodyPr wrap="none" rtlCol="0" anchor="t"/>
          <a:lstStyle/>
          <a:p>
            <a:pPr algn="l"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11. Anrich Nortje</a:t>
            </a:r>
            <a:endParaRPr lang="en-US" sz="980" dirty="0"/>
          </a:p>
        </p:txBody>
      </p:sp>
      <p:sp>
        <p:nvSpPr>
          <p:cNvPr id="34" name="Text 30"/>
          <p:cNvSpPr/>
          <p:nvPr/>
        </p:nvSpPr>
        <p:spPr>
          <a:xfrm>
            <a:off x="3838456" y="8350448"/>
            <a:ext cx="3732848" cy="583168"/>
          </a:xfrm>
          <a:prstGeom prst="rect">
            <a:avLst/>
          </a:prstGeom>
          <a:noFill/>
          <a:ln/>
        </p:spPr>
        <p:txBody>
          <a:bodyPr wrap="none" rtlCol="0" anchor="t"/>
          <a:lstStyle/>
          <a:p>
            <a:pPr indent="0" marL="0">
              <a:lnSpc>
                <a:spcPts val="4593"/>
              </a:lnSpc>
              <a:buNone/>
            </a:pPr>
            <a:r>
              <a:rPr lang="en-US" sz="3674" b="1" spc="-73" kern="0" dirty="0">
                <a:solidFill>
                  <a:srgbClr val="000000"/>
                </a:solidFill>
                <a:latin typeface="adonis-web" pitchFamily="34" charset="0"/>
                <a:ea typeface="adonis-web" pitchFamily="34" charset="-122"/>
                <a:cs typeface="adonis-web" pitchFamily="34" charset="-120"/>
              </a:rPr>
              <a:t>Conclusion:</a:t>
            </a:r>
            <a:endParaRPr lang="en-US" sz="3674" dirty="0"/>
          </a:p>
        </p:txBody>
      </p:sp>
      <p:sp>
        <p:nvSpPr>
          <p:cNvPr id="35" name="Shape 31"/>
          <p:cNvSpPr/>
          <p:nvPr/>
        </p:nvSpPr>
        <p:spPr>
          <a:xfrm>
            <a:off x="3838456" y="9166860"/>
            <a:ext cx="6953488" cy="2028587"/>
          </a:xfrm>
          <a:prstGeom prst="roundRect">
            <a:avLst>
              <a:gd name="adj" fmla="val 3450"/>
            </a:avLst>
          </a:prstGeom>
          <a:solidFill>
            <a:srgbClr val="E8BEF4"/>
          </a:solidFill>
          <a:ln/>
        </p:spPr>
      </p:sp>
      <p:pic>
        <p:nvPicPr>
          <p:cNvPr id="36" name="Image 2" descr="preencoded.png">    </p:cNvPr>
          <p:cNvPicPr>
            <a:picLocks noChangeAspect="1"/>
          </p:cNvPicPr>
          <p:nvPr/>
        </p:nvPicPr>
        <p:blipFill>
          <a:blip r:embed="rId3"/>
          <a:stretch>
            <a:fillRect/>
          </a:stretch>
        </p:blipFill>
        <p:spPr>
          <a:xfrm>
            <a:off x="3993952" y="9400342"/>
            <a:ext cx="194310" cy="155496"/>
          </a:xfrm>
          <a:prstGeom prst="rect">
            <a:avLst/>
          </a:prstGeom>
        </p:spPr>
      </p:pic>
      <p:sp>
        <p:nvSpPr>
          <p:cNvPr id="37" name="Text 32"/>
          <p:cNvSpPr/>
          <p:nvPr/>
        </p:nvSpPr>
        <p:spPr>
          <a:xfrm>
            <a:off x="4343757" y="9345573"/>
            <a:ext cx="6292691" cy="746165"/>
          </a:xfrm>
          <a:prstGeom prst="rect">
            <a:avLst/>
          </a:prstGeom>
          <a:noFill/>
          <a:ln/>
        </p:spPr>
        <p:txBody>
          <a:bodyPr wrap="square" rtlCol="0" anchor="t"/>
          <a:lstStyle/>
          <a:p>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In summary, our Dream Team boasts an average batting strike rate of nearly 155, promising a minimum total of around 180 runs at the conclusion of 20 overs. Additionally, each player is expected to contribute at least 3 overs in batting, strengthening our innings.</a:t>
            </a:r>
            <a:endParaRPr lang="en-US" sz="1225" dirty="0"/>
          </a:p>
        </p:txBody>
      </p:sp>
      <p:sp>
        <p:nvSpPr>
          <p:cNvPr id="38" name="Text 33"/>
          <p:cNvSpPr/>
          <p:nvPr/>
        </p:nvSpPr>
        <p:spPr>
          <a:xfrm>
            <a:off x="4343757" y="10231636"/>
            <a:ext cx="6292691" cy="746165"/>
          </a:xfrm>
          <a:prstGeom prst="rect">
            <a:avLst/>
          </a:prstGeom>
          <a:noFill/>
          <a:ln/>
        </p:spPr>
        <p:txBody>
          <a:bodyPr wrap="square" rtlCol="0" anchor="t"/>
          <a:lstStyle/>
          <a:p>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On the bowling front, our stringent economy rate, not exceeding 6.5, ensures that the opponents are limited to approximately 130 runs. Furthermore, our exceptional dot ball percentage, at 41%, restricts the opposition to a strike rate of just 60%, solidifying our path to victory.</a:t>
            </a:r>
            <a:endParaRPr lang="en-US" sz="1225" dirty="0"/>
          </a:p>
        </p:txBody>
      </p:sp>
      <p:sp>
        <p:nvSpPr>
          <p:cNvPr id="39" name="Shape 34"/>
          <p:cNvSpPr/>
          <p:nvPr/>
        </p:nvSpPr>
        <p:spPr>
          <a:xfrm>
            <a:off x="3838456" y="11370350"/>
            <a:ext cx="6953488" cy="1142524"/>
          </a:xfrm>
          <a:prstGeom prst="roundRect">
            <a:avLst>
              <a:gd name="adj" fmla="val 6126"/>
            </a:avLst>
          </a:prstGeom>
          <a:solidFill>
            <a:srgbClr val="B5FCB8"/>
          </a:solidFill>
          <a:ln/>
        </p:spPr>
      </p:sp>
      <p:pic>
        <p:nvPicPr>
          <p:cNvPr id="40" name="Image 3" descr="preencoded.png">    </p:cNvPr>
          <p:cNvPicPr>
            <a:picLocks noChangeAspect="1"/>
          </p:cNvPicPr>
          <p:nvPr/>
        </p:nvPicPr>
        <p:blipFill>
          <a:blip r:embed="rId4"/>
          <a:stretch>
            <a:fillRect/>
          </a:stretch>
        </p:blipFill>
        <p:spPr>
          <a:xfrm>
            <a:off x="3993952" y="11603831"/>
            <a:ext cx="194310" cy="155496"/>
          </a:xfrm>
          <a:prstGeom prst="rect">
            <a:avLst/>
          </a:prstGeom>
        </p:spPr>
      </p:pic>
      <p:sp>
        <p:nvSpPr>
          <p:cNvPr id="41" name="Text 35"/>
          <p:cNvSpPr/>
          <p:nvPr/>
        </p:nvSpPr>
        <p:spPr>
          <a:xfrm>
            <a:off x="4343757" y="11549063"/>
            <a:ext cx="6292691" cy="746165"/>
          </a:xfrm>
          <a:prstGeom prst="rect">
            <a:avLst/>
          </a:prstGeom>
          <a:noFill/>
          <a:ln/>
        </p:spPr>
        <p:txBody>
          <a:bodyPr wrap="square" rtlCol="0" anchor="t"/>
          <a:lstStyle/>
          <a:p>
            <a:pPr indent="0" marL="0">
              <a:lnSpc>
                <a:spcPts val="1960"/>
              </a:lnSpc>
              <a:buNone/>
            </a:pPr>
            <a:r>
              <a:rPr lang="en-US" sz="1225" spc="-24" kern="0" dirty="0">
                <a:solidFill>
                  <a:srgbClr val="000000"/>
                </a:solidFill>
                <a:latin typeface="Source Sans Pro" pitchFamily="34" charset="0"/>
                <a:ea typeface="Source Sans Pro" pitchFamily="34" charset="-122"/>
                <a:cs typeface="Source Sans Pro" pitchFamily="34" charset="-120"/>
              </a:rPr>
              <a:t>This Dream Team not only meets but greatly surpasses our expectations, confidently delivering a performance that guarantees us a score of at least 180 runs while conceding no more than 150, setting the stage for success in our dream final 11 lineup.</a:t>
            </a:r>
            <a:endParaRPr lang="en-US" sz="1225" dirty="0"/>
          </a:p>
        </p:txBody>
      </p:sp>
      <p:sp>
        <p:nvSpPr>
          <p:cNvPr id="42" name="Text 36"/>
          <p:cNvSpPr/>
          <p:nvPr/>
        </p:nvSpPr>
        <p:spPr>
          <a:xfrm>
            <a:off x="3838456" y="12687776"/>
            <a:ext cx="6953488" cy="248722"/>
          </a:xfrm>
          <a:prstGeom prst="rect">
            <a:avLst/>
          </a:prstGeom>
          <a:noFill/>
          <a:ln/>
        </p:spPr>
        <p:txBody>
          <a:bodyPr wrap="none" rtlCol="0" anchor="t"/>
          <a:lstStyle/>
          <a:p>
            <a:pPr indent="0" marL="0">
              <a:lnSpc>
                <a:spcPts val="1960"/>
              </a:lnSpc>
              <a:buNone/>
            </a:pPr>
            <a:endParaRPr lang="en-US" sz="1225" dirty="0"/>
          </a:p>
        </p:txBody>
      </p:sp>
      <p:sp>
        <p:nvSpPr>
          <p:cNvPr id="43" name="Text 37"/>
          <p:cNvSpPr/>
          <p:nvPr/>
        </p:nvSpPr>
        <p:spPr>
          <a:xfrm>
            <a:off x="3838456" y="13111401"/>
            <a:ext cx="6953488" cy="248722"/>
          </a:xfrm>
          <a:prstGeom prst="rect">
            <a:avLst/>
          </a:prstGeom>
          <a:noFill/>
          <a:ln/>
        </p:spPr>
        <p:txBody>
          <a:bodyPr wrap="none" rtlCol="0" anchor="t"/>
          <a:lstStyle/>
          <a:p>
            <a:pPr indent="0" marL="0">
              <a:lnSpc>
                <a:spcPts val="1960"/>
              </a:lnSpc>
              <a:buNone/>
            </a:pPr>
            <a:endParaRPr lang="en-US" sz="1225" dirty="0"/>
          </a:p>
        </p:txBody>
      </p:sp>
      <p:pic>
        <p:nvPicPr>
          <p:cNvPr id="4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2023-10-11T13:42:45Z</dcterms:created>
  <dcterms:modified xsi:type="dcterms:W3CDTF">2023-10-11T13:42:45Z</dcterms:modified>
</cp:coreProperties>
</file>